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66" r:id="rId2"/>
    <p:sldId id="268" r:id="rId3"/>
    <p:sldId id="267" r:id="rId4"/>
    <p:sldId id="278" r:id="rId5"/>
    <p:sldId id="277" r:id="rId6"/>
    <p:sldId id="269" r:id="rId7"/>
    <p:sldId id="270" r:id="rId8"/>
    <p:sldId id="275" r:id="rId9"/>
    <p:sldId id="271" r:id="rId10"/>
    <p:sldId id="274" r:id="rId11"/>
    <p:sldId id="272" r:id="rId12"/>
    <p:sldId id="273" r:id="rId13"/>
    <p:sldId id="276" r:id="rId14"/>
    <p:sldId id="279" r:id="rId15"/>
    <p:sldId id="280" r:id="rId16"/>
    <p:sldId id="281" r:id="rId17"/>
    <p:sldId id="282" r:id="rId18"/>
    <p:sldId id="283" r:id="rId19"/>
    <p:sldId id="256" r:id="rId20"/>
    <p:sldId id="260" r:id="rId21"/>
    <p:sldId id="259" r:id="rId22"/>
    <p:sldId id="261" r:id="rId23"/>
    <p:sldId id="263" r:id="rId24"/>
    <p:sldId id="262" r:id="rId25"/>
    <p:sldId id="265" r:id="rId26"/>
    <p:sldId id="264"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autoAdjust="0"/>
    <p:restoredTop sz="78944" autoAdjust="0"/>
  </p:normalViewPr>
  <p:slideViewPr>
    <p:cSldViewPr snapToGrid="0">
      <p:cViewPr varScale="1">
        <p:scale>
          <a:sx n="66" d="100"/>
          <a:sy n="66" d="100"/>
        </p:scale>
        <p:origin x="224" y="8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001B79-8E55-4E4A-84E7-AB8518209A9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86E514C-C251-4159-AB88-4D6914248C17}">
      <dgm:prSet/>
      <dgm:spPr/>
      <dgm:t>
        <a:bodyPr/>
        <a:lstStyle/>
        <a:p>
          <a:r>
            <a:rPr lang="en-US"/>
            <a:t>1. Presentation Layer - React</a:t>
          </a:r>
        </a:p>
      </dgm:t>
    </dgm:pt>
    <dgm:pt modelId="{4A784EF0-85C4-452D-9426-1E114551C8C2}" type="parTrans" cxnId="{DC7F0FDF-76DC-46F1-A60D-213C66299E15}">
      <dgm:prSet/>
      <dgm:spPr/>
      <dgm:t>
        <a:bodyPr/>
        <a:lstStyle/>
        <a:p>
          <a:endParaRPr lang="en-US"/>
        </a:p>
      </dgm:t>
    </dgm:pt>
    <dgm:pt modelId="{9361DACA-7B5C-4944-B3D1-856739BA67B5}" type="sibTrans" cxnId="{DC7F0FDF-76DC-46F1-A60D-213C66299E15}">
      <dgm:prSet/>
      <dgm:spPr/>
      <dgm:t>
        <a:bodyPr/>
        <a:lstStyle/>
        <a:p>
          <a:endParaRPr lang="en-US"/>
        </a:p>
      </dgm:t>
    </dgm:pt>
    <dgm:pt modelId="{DF96CEA8-DEF2-4077-9B87-9F29D4DEAD03}">
      <dgm:prSet/>
      <dgm:spPr/>
      <dgm:t>
        <a:bodyPr/>
        <a:lstStyle/>
        <a:p>
          <a:r>
            <a:rPr lang="en-US"/>
            <a:t>2. Application Layer – Django</a:t>
          </a:r>
        </a:p>
      </dgm:t>
    </dgm:pt>
    <dgm:pt modelId="{2DBC9CBE-C982-4AB2-8321-91CE89A10C9D}" type="parTrans" cxnId="{B4EC04DF-242F-40D0-9C81-B1AE58995C84}">
      <dgm:prSet/>
      <dgm:spPr/>
      <dgm:t>
        <a:bodyPr/>
        <a:lstStyle/>
        <a:p>
          <a:endParaRPr lang="en-US"/>
        </a:p>
      </dgm:t>
    </dgm:pt>
    <dgm:pt modelId="{64F9EF31-0365-4A04-A31E-474AC60109F2}" type="sibTrans" cxnId="{B4EC04DF-242F-40D0-9C81-B1AE58995C84}">
      <dgm:prSet/>
      <dgm:spPr/>
      <dgm:t>
        <a:bodyPr/>
        <a:lstStyle/>
        <a:p>
          <a:endParaRPr lang="en-US"/>
        </a:p>
      </dgm:t>
    </dgm:pt>
    <dgm:pt modelId="{13966976-E63C-425E-98FE-5536A71032E4}">
      <dgm:prSet/>
      <dgm:spPr/>
      <dgm:t>
        <a:bodyPr/>
        <a:lstStyle/>
        <a:p>
          <a:r>
            <a:rPr lang="en-US" dirty="0"/>
            <a:t>3. Data Layer – SQLite</a:t>
          </a:r>
        </a:p>
      </dgm:t>
    </dgm:pt>
    <dgm:pt modelId="{0422F9BC-33B7-426E-BDEC-168FB9F13120}" type="parTrans" cxnId="{0C7C72BE-0E92-402F-BC37-7AEF016177E6}">
      <dgm:prSet/>
      <dgm:spPr/>
      <dgm:t>
        <a:bodyPr/>
        <a:lstStyle/>
        <a:p>
          <a:endParaRPr lang="en-US"/>
        </a:p>
      </dgm:t>
    </dgm:pt>
    <dgm:pt modelId="{E98D3A18-D57E-48B5-ADEE-85D92965879B}" type="sibTrans" cxnId="{0C7C72BE-0E92-402F-BC37-7AEF016177E6}">
      <dgm:prSet/>
      <dgm:spPr/>
      <dgm:t>
        <a:bodyPr/>
        <a:lstStyle/>
        <a:p>
          <a:endParaRPr lang="en-US"/>
        </a:p>
      </dgm:t>
    </dgm:pt>
    <dgm:pt modelId="{94E2350D-1129-44D1-B738-CFD3D3831E14}">
      <dgm:prSet/>
      <dgm:spPr/>
      <dgm:t>
        <a:bodyPr/>
        <a:lstStyle/>
        <a:p>
          <a:r>
            <a:rPr lang="en-US"/>
            <a:t>4. Web Server Layer – Rest API</a:t>
          </a:r>
        </a:p>
      </dgm:t>
    </dgm:pt>
    <dgm:pt modelId="{3FBB8811-BCB3-4F0C-A54D-846B09CC2126}" type="parTrans" cxnId="{67F3CE36-229B-49E4-8A81-73F8C8B4192C}">
      <dgm:prSet/>
      <dgm:spPr/>
      <dgm:t>
        <a:bodyPr/>
        <a:lstStyle/>
        <a:p>
          <a:endParaRPr lang="en-US"/>
        </a:p>
      </dgm:t>
    </dgm:pt>
    <dgm:pt modelId="{53C7A6BB-4E6D-4EAC-8DE1-FA7E99224D4D}" type="sibTrans" cxnId="{67F3CE36-229B-49E4-8A81-73F8C8B4192C}">
      <dgm:prSet/>
      <dgm:spPr/>
      <dgm:t>
        <a:bodyPr/>
        <a:lstStyle/>
        <a:p>
          <a:endParaRPr lang="en-US"/>
        </a:p>
      </dgm:t>
    </dgm:pt>
    <dgm:pt modelId="{7519E2BC-4AE5-4502-B78F-635675F526BF}" type="pres">
      <dgm:prSet presAssocID="{69001B79-8E55-4E4A-84E7-AB8518209A9A}" presName="root" presStyleCnt="0">
        <dgm:presLayoutVars>
          <dgm:dir/>
          <dgm:resizeHandles val="exact"/>
        </dgm:presLayoutVars>
      </dgm:prSet>
      <dgm:spPr/>
    </dgm:pt>
    <dgm:pt modelId="{5C2A3323-BE2F-4B3B-B0C6-82983E141803}" type="pres">
      <dgm:prSet presAssocID="{F86E514C-C251-4159-AB88-4D6914248C17}" presName="compNode" presStyleCnt="0"/>
      <dgm:spPr/>
    </dgm:pt>
    <dgm:pt modelId="{83B1C12D-8846-45C2-8A83-2898C8A34017}" type="pres">
      <dgm:prSet presAssocID="{F86E514C-C251-4159-AB88-4D6914248C17}" presName="bgRect" presStyleLbl="bgShp" presStyleIdx="0" presStyleCnt="4"/>
      <dgm:spPr/>
    </dgm:pt>
    <dgm:pt modelId="{1F7BA86F-986B-4E07-AFC5-E3C673332048}" type="pres">
      <dgm:prSet presAssocID="{F86E514C-C251-4159-AB88-4D6914248C1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AF83A051-3581-4154-9521-661D55BF1ACA}" type="pres">
      <dgm:prSet presAssocID="{F86E514C-C251-4159-AB88-4D6914248C17}" presName="spaceRect" presStyleCnt="0"/>
      <dgm:spPr/>
    </dgm:pt>
    <dgm:pt modelId="{30B27EA8-F4E8-4ECF-B5FF-944D28EF7D46}" type="pres">
      <dgm:prSet presAssocID="{F86E514C-C251-4159-AB88-4D6914248C17}" presName="parTx" presStyleLbl="revTx" presStyleIdx="0" presStyleCnt="4">
        <dgm:presLayoutVars>
          <dgm:chMax val="0"/>
          <dgm:chPref val="0"/>
        </dgm:presLayoutVars>
      </dgm:prSet>
      <dgm:spPr/>
    </dgm:pt>
    <dgm:pt modelId="{4CF4C6D9-6993-401A-8800-BE205C4FD13A}" type="pres">
      <dgm:prSet presAssocID="{9361DACA-7B5C-4944-B3D1-856739BA67B5}" presName="sibTrans" presStyleCnt="0"/>
      <dgm:spPr/>
    </dgm:pt>
    <dgm:pt modelId="{D6810B5F-908D-489D-A84D-87F13844EA58}" type="pres">
      <dgm:prSet presAssocID="{DF96CEA8-DEF2-4077-9B87-9F29D4DEAD03}" presName="compNode" presStyleCnt="0"/>
      <dgm:spPr/>
    </dgm:pt>
    <dgm:pt modelId="{56605F35-B603-48D5-9BA8-A039EFFD0238}" type="pres">
      <dgm:prSet presAssocID="{DF96CEA8-DEF2-4077-9B87-9F29D4DEAD03}" presName="bgRect" presStyleLbl="bgShp" presStyleIdx="1" presStyleCnt="4"/>
      <dgm:spPr/>
    </dgm:pt>
    <dgm:pt modelId="{BBC5BC24-A210-4C7B-9321-4CBA83F0A446}" type="pres">
      <dgm:prSet presAssocID="{DF96CEA8-DEF2-4077-9B87-9F29D4DEAD0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J"/>
        </a:ext>
      </dgm:extLst>
    </dgm:pt>
    <dgm:pt modelId="{38C888A7-70B5-4B27-89F0-2E350B827D38}" type="pres">
      <dgm:prSet presAssocID="{DF96CEA8-DEF2-4077-9B87-9F29D4DEAD03}" presName="spaceRect" presStyleCnt="0"/>
      <dgm:spPr/>
    </dgm:pt>
    <dgm:pt modelId="{B43D0504-669F-4D25-ABB6-3656B3C92951}" type="pres">
      <dgm:prSet presAssocID="{DF96CEA8-DEF2-4077-9B87-9F29D4DEAD03}" presName="parTx" presStyleLbl="revTx" presStyleIdx="1" presStyleCnt="4">
        <dgm:presLayoutVars>
          <dgm:chMax val="0"/>
          <dgm:chPref val="0"/>
        </dgm:presLayoutVars>
      </dgm:prSet>
      <dgm:spPr/>
    </dgm:pt>
    <dgm:pt modelId="{B3211350-8809-40F4-B367-B13930EB03B8}" type="pres">
      <dgm:prSet presAssocID="{64F9EF31-0365-4A04-A31E-474AC60109F2}" presName="sibTrans" presStyleCnt="0"/>
      <dgm:spPr/>
    </dgm:pt>
    <dgm:pt modelId="{E9E03CAD-FE3F-46FD-8EE8-48E8FC2F893B}" type="pres">
      <dgm:prSet presAssocID="{13966976-E63C-425E-98FE-5536A71032E4}" presName="compNode" presStyleCnt="0"/>
      <dgm:spPr/>
    </dgm:pt>
    <dgm:pt modelId="{25B31118-3184-4D0C-BFB2-1BE4966102AC}" type="pres">
      <dgm:prSet presAssocID="{13966976-E63C-425E-98FE-5536A71032E4}" presName="bgRect" presStyleLbl="bgShp" presStyleIdx="2" presStyleCnt="4"/>
      <dgm:spPr/>
    </dgm:pt>
    <dgm:pt modelId="{AEDCB768-3770-4CC3-A790-114D47726E9F}" type="pres">
      <dgm:prSet presAssocID="{13966976-E63C-425E-98FE-5536A71032E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8EBECF0A-6F48-4285-80AE-7B5F6F721D3D}" type="pres">
      <dgm:prSet presAssocID="{13966976-E63C-425E-98FE-5536A71032E4}" presName="spaceRect" presStyleCnt="0"/>
      <dgm:spPr/>
    </dgm:pt>
    <dgm:pt modelId="{40F8B335-17FF-4BC1-9A54-6A26292BBEA7}" type="pres">
      <dgm:prSet presAssocID="{13966976-E63C-425E-98FE-5536A71032E4}" presName="parTx" presStyleLbl="revTx" presStyleIdx="2" presStyleCnt="4">
        <dgm:presLayoutVars>
          <dgm:chMax val="0"/>
          <dgm:chPref val="0"/>
        </dgm:presLayoutVars>
      </dgm:prSet>
      <dgm:spPr/>
    </dgm:pt>
    <dgm:pt modelId="{82F530E0-79BD-49E0-958F-3719883D88CE}" type="pres">
      <dgm:prSet presAssocID="{E98D3A18-D57E-48B5-ADEE-85D92965879B}" presName="sibTrans" presStyleCnt="0"/>
      <dgm:spPr/>
    </dgm:pt>
    <dgm:pt modelId="{9F4DA1FB-1EEC-4E9E-B6FB-6D5798E1ACCF}" type="pres">
      <dgm:prSet presAssocID="{94E2350D-1129-44D1-B738-CFD3D3831E14}" presName="compNode" presStyleCnt="0"/>
      <dgm:spPr/>
    </dgm:pt>
    <dgm:pt modelId="{F0761F96-89AD-4EC5-A07C-47AF17106577}" type="pres">
      <dgm:prSet presAssocID="{94E2350D-1129-44D1-B738-CFD3D3831E14}" presName="bgRect" presStyleLbl="bgShp" presStyleIdx="3" presStyleCnt="4"/>
      <dgm:spPr/>
    </dgm:pt>
    <dgm:pt modelId="{20BF10A4-C41C-4186-97DF-929965A64EB3}" type="pres">
      <dgm:prSet presAssocID="{94E2350D-1129-44D1-B738-CFD3D3831E1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FCD5C74E-FA6C-4DCB-96DA-2A2A8265A144}" type="pres">
      <dgm:prSet presAssocID="{94E2350D-1129-44D1-B738-CFD3D3831E14}" presName="spaceRect" presStyleCnt="0"/>
      <dgm:spPr/>
    </dgm:pt>
    <dgm:pt modelId="{8CAE91EF-63F3-4412-8830-EAE34859DF86}" type="pres">
      <dgm:prSet presAssocID="{94E2350D-1129-44D1-B738-CFD3D3831E14}" presName="parTx" presStyleLbl="revTx" presStyleIdx="3" presStyleCnt="4">
        <dgm:presLayoutVars>
          <dgm:chMax val="0"/>
          <dgm:chPref val="0"/>
        </dgm:presLayoutVars>
      </dgm:prSet>
      <dgm:spPr/>
    </dgm:pt>
  </dgm:ptLst>
  <dgm:cxnLst>
    <dgm:cxn modelId="{CF131211-CDAF-4721-A9B9-9A3B6AF52B8D}" type="presOf" srcId="{69001B79-8E55-4E4A-84E7-AB8518209A9A}" destId="{7519E2BC-4AE5-4502-B78F-635675F526BF}" srcOrd="0" destOrd="0" presId="urn:microsoft.com/office/officeart/2018/2/layout/IconVerticalSolidList"/>
    <dgm:cxn modelId="{E88A991F-3A52-4EBC-879C-73447D2EBDAE}" type="presOf" srcId="{13966976-E63C-425E-98FE-5536A71032E4}" destId="{40F8B335-17FF-4BC1-9A54-6A26292BBEA7}" srcOrd="0" destOrd="0" presId="urn:microsoft.com/office/officeart/2018/2/layout/IconVerticalSolidList"/>
    <dgm:cxn modelId="{67F3CE36-229B-49E4-8A81-73F8C8B4192C}" srcId="{69001B79-8E55-4E4A-84E7-AB8518209A9A}" destId="{94E2350D-1129-44D1-B738-CFD3D3831E14}" srcOrd="3" destOrd="0" parTransId="{3FBB8811-BCB3-4F0C-A54D-846B09CC2126}" sibTransId="{53C7A6BB-4E6D-4EAC-8DE1-FA7E99224D4D}"/>
    <dgm:cxn modelId="{79693FB0-45F1-463D-99CA-7D82A25C0E09}" type="presOf" srcId="{94E2350D-1129-44D1-B738-CFD3D3831E14}" destId="{8CAE91EF-63F3-4412-8830-EAE34859DF86}" srcOrd="0" destOrd="0" presId="urn:microsoft.com/office/officeart/2018/2/layout/IconVerticalSolidList"/>
    <dgm:cxn modelId="{0C7C72BE-0E92-402F-BC37-7AEF016177E6}" srcId="{69001B79-8E55-4E4A-84E7-AB8518209A9A}" destId="{13966976-E63C-425E-98FE-5536A71032E4}" srcOrd="2" destOrd="0" parTransId="{0422F9BC-33B7-426E-BDEC-168FB9F13120}" sibTransId="{E98D3A18-D57E-48B5-ADEE-85D92965879B}"/>
    <dgm:cxn modelId="{F5B369C1-08CD-4692-AFCA-5FB2B3DCC467}" type="presOf" srcId="{DF96CEA8-DEF2-4077-9B87-9F29D4DEAD03}" destId="{B43D0504-669F-4D25-ABB6-3656B3C92951}" srcOrd="0" destOrd="0" presId="urn:microsoft.com/office/officeart/2018/2/layout/IconVerticalSolidList"/>
    <dgm:cxn modelId="{B4EC04DF-242F-40D0-9C81-B1AE58995C84}" srcId="{69001B79-8E55-4E4A-84E7-AB8518209A9A}" destId="{DF96CEA8-DEF2-4077-9B87-9F29D4DEAD03}" srcOrd="1" destOrd="0" parTransId="{2DBC9CBE-C982-4AB2-8321-91CE89A10C9D}" sibTransId="{64F9EF31-0365-4A04-A31E-474AC60109F2}"/>
    <dgm:cxn modelId="{DC7F0FDF-76DC-46F1-A60D-213C66299E15}" srcId="{69001B79-8E55-4E4A-84E7-AB8518209A9A}" destId="{F86E514C-C251-4159-AB88-4D6914248C17}" srcOrd="0" destOrd="0" parTransId="{4A784EF0-85C4-452D-9426-1E114551C8C2}" sibTransId="{9361DACA-7B5C-4944-B3D1-856739BA67B5}"/>
    <dgm:cxn modelId="{3B9A79ED-1260-424A-BB0B-773E28659141}" type="presOf" srcId="{F86E514C-C251-4159-AB88-4D6914248C17}" destId="{30B27EA8-F4E8-4ECF-B5FF-944D28EF7D46}" srcOrd="0" destOrd="0" presId="urn:microsoft.com/office/officeart/2018/2/layout/IconVerticalSolidList"/>
    <dgm:cxn modelId="{BDA4D245-C4B1-4D14-82BC-72F7C85B4273}" type="presParOf" srcId="{7519E2BC-4AE5-4502-B78F-635675F526BF}" destId="{5C2A3323-BE2F-4B3B-B0C6-82983E141803}" srcOrd="0" destOrd="0" presId="urn:microsoft.com/office/officeart/2018/2/layout/IconVerticalSolidList"/>
    <dgm:cxn modelId="{96BF5318-5209-4AFC-BC7B-85E66723EAA2}" type="presParOf" srcId="{5C2A3323-BE2F-4B3B-B0C6-82983E141803}" destId="{83B1C12D-8846-45C2-8A83-2898C8A34017}" srcOrd="0" destOrd="0" presId="urn:microsoft.com/office/officeart/2018/2/layout/IconVerticalSolidList"/>
    <dgm:cxn modelId="{427D86E2-8759-46A0-ADE8-207A7D1151CB}" type="presParOf" srcId="{5C2A3323-BE2F-4B3B-B0C6-82983E141803}" destId="{1F7BA86F-986B-4E07-AFC5-E3C673332048}" srcOrd="1" destOrd="0" presId="urn:microsoft.com/office/officeart/2018/2/layout/IconVerticalSolidList"/>
    <dgm:cxn modelId="{4713EC30-73A7-4A86-8083-6569BA49D274}" type="presParOf" srcId="{5C2A3323-BE2F-4B3B-B0C6-82983E141803}" destId="{AF83A051-3581-4154-9521-661D55BF1ACA}" srcOrd="2" destOrd="0" presId="urn:microsoft.com/office/officeart/2018/2/layout/IconVerticalSolidList"/>
    <dgm:cxn modelId="{FDEF6A3B-09D1-49F7-A6F9-CA02C0F6541A}" type="presParOf" srcId="{5C2A3323-BE2F-4B3B-B0C6-82983E141803}" destId="{30B27EA8-F4E8-4ECF-B5FF-944D28EF7D46}" srcOrd="3" destOrd="0" presId="urn:microsoft.com/office/officeart/2018/2/layout/IconVerticalSolidList"/>
    <dgm:cxn modelId="{DC32F746-1BE6-468D-9CAD-FCB6ABA321D5}" type="presParOf" srcId="{7519E2BC-4AE5-4502-B78F-635675F526BF}" destId="{4CF4C6D9-6993-401A-8800-BE205C4FD13A}" srcOrd="1" destOrd="0" presId="urn:microsoft.com/office/officeart/2018/2/layout/IconVerticalSolidList"/>
    <dgm:cxn modelId="{4113D3AA-0C37-42A1-8BD8-29FE9E3A7D5C}" type="presParOf" srcId="{7519E2BC-4AE5-4502-B78F-635675F526BF}" destId="{D6810B5F-908D-489D-A84D-87F13844EA58}" srcOrd="2" destOrd="0" presId="urn:microsoft.com/office/officeart/2018/2/layout/IconVerticalSolidList"/>
    <dgm:cxn modelId="{C152AE7A-DF79-406E-988E-9E66C13AC0DA}" type="presParOf" srcId="{D6810B5F-908D-489D-A84D-87F13844EA58}" destId="{56605F35-B603-48D5-9BA8-A039EFFD0238}" srcOrd="0" destOrd="0" presId="urn:microsoft.com/office/officeart/2018/2/layout/IconVerticalSolidList"/>
    <dgm:cxn modelId="{842F5FD1-5A34-4F10-8CCE-25DAE88274EC}" type="presParOf" srcId="{D6810B5F-908D-489D-A84D-87F13844EA58}" destId="{BBC5BC24-A210-4C7B-9321-4CBA83F0A446}" srcOrd="1" destOrd="0" presId="urn:microsoft.com/office/officeart/2018/2/layout/IconVerticalSolidList"/>
    <dgm:cxn modelId="{78D7807B-D357-40A1-B0E6-76B03B9045FB}" type="presParOf" srcId="{D6810B5F-908D-489D-A84D-87F13844EA58}" destId="{38C888A7-70B5-4B27-89F0-2E350B827D38}" srcOrd="2" destOrd="0" presId="urn:microsoft.com/office/officeart/2018/2/layout/IconVerticalSolidList"/>
    <dgm:cxn modelId="{A92E66AC-CA34-4516-8C30-754C702D6CB6}" type="presParOf" srcId="{D6810B5F-908D-489D-A84D-87F13844EA58}" destId="{B43D0504-669F-4D25-ABB6-3656B3C92951}" srcOrd="3" destOrd="0" presId="urn:microsoft.com/office/officeart/2018/2/layout/IconVerticalSolidList"/>
    <dgm:cxn modelId="{71D86A81-8639-4ED5-80D2-C0F000425F9D}" type="presParOf" srcId="{7519E2BC-4AE5-4502-B78F-635675F526BF}" destId="{B3211350-8809-40F4-B367-B13930EB03B8}" srcOrd="3" destOrd="0" presId="urn:microsoft.com/office/officeart/2018/2/layout/IconVerticalSolidList"/>
    <dgm:cxn modelId="{628F9627-A8CC-4269-BA90-EB84B4488A8E}" type="presParOf" srcId="{7519E2BC-4AE5-4502-B78F-635675F526BF}" destId="{E9E03CAD-FE3F-46FD-8EE8-48E8FC2F893B}" srcOrd="4" destOrd="0" presId="urn:microsoft.com/office/officeart/2018/2/layout/IconVerticalSolidList"/>
    <dgm:cxn modelId="{B4B45D17-081F-4E09-A856-13D812271421}" type="presParOf" srcId="{E9E03CAD-FE3F-46FD-8EE8-48E8FC2F893B}" destId="{25B31118-3184-4D0C-BFB2-1BE4966102AC}" srcOrd="0" destOrd="0" presId="urn:microsoft.com/office/officeart/2018/2/layout/IconVerticalSolidList"/>
    <dgm:cxn modelId="{4BC602FD-6924-4375-BC49-4E991461B37E}" type="presParOf" srcId="{E9E03CAD-FE3F-46FD-8EE8-48E8FC2F893B}" destId="{AEDCB768-3770-4CC3-A790-114D47726E9F}" srcOrd="1" destOrd="0" presId="urn:microsoft.com/office/officeart/2018/2/layout/IconVerticalSolidList"/>
    <dgm:cxn modelId="{2064887F-0ABC-43EB-927A-8218507FA221}" type="presParOf" srcId="{E9E03CAD-FE3F-46FD-8EE8-48E8FC2F893B}" destId="{8EBECF0A-6F48-4285-80AE-7B5F6F721D3D}" srcOrd="2" destOrd="0" presId="urn:microsoft.com/office/officeart/2018/2/layout/IconVerticalSolidList"/>
    <dgm:cxn modelId="{41E5A316-6A30-4103-938D-F8A0252257A7}" type="presParOf" srcId="{E9E03CAD-FE3F-46FD-8EE8-48E8FC2F893B}" destId="{40F8B335-17FF-4BC1-9A54-6A26292BBEA7}" srcOrd="3" destOrd="0" presId="urn:microsoft.com/office/officeart/2018/2/layout/IconVerticalSolidList"/>
    <dgm:cxn modelId="{675E2EF3-68A3-48AC-BFC5-E8BC34947D54}" type="presParOf" srcId="{7519E2BC-4AE5-4502-B78F-635675F526BF}" destId="{82F530E0-79BD-49E0-958F-3719883D88CE}" srcOrd="5" destOrd="0" presId="urn:microsoft.com/office/officeart/2018/2/layout/IconVerticalSolidList"/>
    <dgm:cxn modelId="{CDA1C0A4-C086-4A0E-8317-4E5762FF77FC}" type="presParOf" srcId="{7519E2BC-4AE5-4502-B78F-635675F526BF}" destId="{9F4DA1FB-1EEC-4E9E-B6FB-6D5798E1ACCF}" srcOrd="6" destOrd="0" presId="urn:microsoft.com/office/officeart/2018/2/layout/IconVerticalSolidList"/>
    <dgm:cxn modelId="{5EA39AC2-9A7C-49FD-B85D-5383AFA62BB8}" type="presParOf" srcId="{9F4DA1FB-1EEC-4E9E-B6FB-6D5798E1ACCF}" destId="{F0761F96-89AD-4EC5-A07C-47AF17106577}" srcOrd="0" destOrd="0" presId="urn:microsoft.com/office/officeart/2018/2/layout/IconVerticalSolidList"/>
    <dgm:cxn modelId="{548E4421-9C18-4699-9FAF-923C1BA86970}" type="presParOf" srcId="{9F4DA1FB-1EEC-4E9E-B6FB-6D5798E1ACCF}" destId="{20BF10A4-C41C-4186-97DF-929965A64EB3}" srcOrd="1" destOrd="0" presId="urn:microsoft.com/office/officeart/2018/2/layout/IconVerticalSolidList"/>
    <dgm:cxn modelId="{B65A9762-B751-4B3C-A2A7-971B35AE915B}" type="presParOf" srcId="{9F4DA1FB-1EEC-4E9E-B6FB-6D5798E1ACCF}" destId="{FCD5C74E-FA6C-4DCB-96DA-2A2A8265A144}" srcOrd="2" destOrd="0" presId="urn:microsoft.com/office/officeart/2018/2/layout/IconVerticalSolidList"/>
    <dgm:cxn modelId="{CFD1DD5E-89A6-4473-9021-F69EB1AA489C}" type="presParOf" srcId="{9F4DA1FB-1EEC-4E9E-B6FB-6D5798E1ACCF}" destId="{8CAE91EF-63F3-4412-8830-EAE34859DF8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EE4BA1-A9AC-4C32-A5C7-B8733ED9C410}" type="doc">
      <dgm:prSet loTypeId="urn:microsoft.com/office/officeart/2005/8/layout/hierarchy3" loCatId="hierarchy" qsTypeId="urn:microsoft.com/office/officeart/2005/8/quickstyle/simple2" qsCatId="simple" csTypeId="urn:microsoft.com/office/officeart/2005/8/colors/colorful5" csCatId="colorful" phldr="1"/>
      <dgm:spPr/>
      <dgm:t>
        <a:bodyPr/>
        <a:lstStyle/>
        <a:p>
          <a:endParaRPr lang="en-US"/>
        </a:p>
      </dgm:t>
    </dgm:pt>
    <dgm:pt modelId="{5C65B0E8-9855-46EC-9C98-713640402814}">
      <dgm:prSet/>
      <dgm:spPr/>
      <dgm:t>
        <a:bodyPr/>
        <a:lstStyle/>
        <a:p>
          <a:r>
            <a:rPr lang="en-US"/>
            <a:t>A relational database management system</a:t>
          </a:r>
        </a:p>
      </dgm:t>
    </dgm:pt>
    <dgm:pt modelId="{BCFB007A-C300-4913-9AEF-CE4F1A4EB4D4}" type="parTrans" cxnId="{E7B29CCC-7302-4A59-8782-56BB5A734421}">
      <dgm:prSet/>
      <dgm:spPr/>
      <dgm:t>
        <a:bodyPr/>
        <a:lstStyle/>
        <a:p>
          <a:endParaRPr lang="en-US"/>
        </a:p>
      </dgm:t>
    </dgm:pt>
    <dgm:pt modelId="{91EF18A3-C8A5-40E7-9F63-1E74CD8056D3}" type="sibTrans" cxnId="{E7B29CCC-7302-4A59-8782-56BB5A734421}">
      <dgm:prSet/>
      <dgm:spPr/>
      <dgm:t>
        <a:bodyPr/>
        <a:lstStyle/>
        <a:p>
          <a:endParaRPr lang="en-US"/>
        </a:p>
      </dgm:t>
    </dgm:pt>
    <dgm:pt modelId="{0D3CBE0D-2F03-4B5D-B4B9-E625EC655217}">
      <dgm:prSet/>
      <dgm:spPr/>
      <dgm:t>
        <a:bodyPr/>
        <a:lstStyle/>
        <a:p>
          <a:r>
            <a:rPr lang="en-US" dirty="0"/>
            <a:t>ACID (Atomicity, Consistency, Isolation, and Durability) transactions, triggers, views, and indexes</a:t>
          </a:r>
        </a:p>
      </dgm:t>
    </dgm:pt>
    <dgm:pt modelId="{9EC06F34-6BD6-4A9B-A4F8-DB2B70615A92}" type="parTrans" cxnId="{F251FF34-2B7D-4469-9777-39604F480A96}">
      <dgm:prSet/>
      <dgm:spPr/>
      <dgm:t>
        <a:bodyPr/>
        <a:lstStyle/>
        <a:p>
          <a:endParaRPr lang="en-US"/>
        </a:p>
      </dgm:t>
    </dgm:pt>
    <dgm:pt modelId="{41166D31-88FE-4F22-9D3B-CCC7341F9384}" type="sibTrans" cxnId="{F251FF34-2B7D-4469-9777-39604F480A96}">
      <dgm:prSet/>
      <dgm:spPr/>
      <dgm:t>
        <a:bodyPr/>
        <a:lstStyle/>
        <a:p>
          <a:endParaRPr lang="en-US"/>
        </a:p>
      </dgm:t>
    </dgm:pt>
    <dgm:pt modelId="{58D87E6A-BBB6-B148-B4D0-30981BA5190B}" type="pres">
      <dgm:prSet presAssocID="{BBEE4BA1-A9AC-4C32-A5C7-B8733ED9C410}" presName="diagram" presStyleCnt="0">
        <dgm:presLayoutVars>
          <dgm:chPref val="1"/>
          <dgm:dir/>
          <dgm:animOne val="branch"/>
          <dgm:animLvl val="lvl"/>
          <dgm:resizeHandles/>
        </dgm:presLayoutVars>
      </dgm:prSet>
      <dgm:spPr/>
    </dgm:pt>
    <dgm:pt modelId="{5B8C06E3-48F9-D245-AEDD-8B87AE3E074D}" type="pres">
      <dgm:prSet presAssocID="{5C65B0E8-9855-46EC-9C98-713640402814}" presName="root" presStyleCnt="0"/>
      <dgm:spPr/>
    </dgm:pt>
    <dgm:pt modelId="{3F6EBA90-CDC1-5146-AA35-ECE62AB7342B}" type="pres">
      <dgm:prSet presAssocID="{5C65B0E8-9855-46EC-9C98-713640402814}" presName="rootComposite" presStyleCnt="0"/>
      <dgm:spPr/>
    </dgm:pt>
    <dgm:pt modelId="{FEEAB241-4D6E-A14A-9B07-40FC6CA9335B}" type="pres">
      <dgm:prSet presAssocID="{5C65B0E8-9855-46EC-9C98-713640402814}" presName="rootText" presStyleLbl="node1" presStyleIdx="0" presStyleCnt="2"/>
      <dgm:spPr/>
    </dgm:pt>
    <dgm:pt modelId="{ABD442BD-B986-9F4F-8225-54B91C8C0C27}" type="pres">
      <dgm:prSet presAssocID="{5C65B0E8-9855-46EC-9C98-713640402814}" presName="rootConnector" presStyleLbl="node1" presStyleIdx="0" presStyleCnt="2"/>
      <dgm:spPr/>
    </dgm:pt>
    <dgm:pt modelId="{59660A71-2D2B-DF4B-9AE8-B1A49AC4EE6E}" type="pres">
      <dgm:prSet presAssocID="{5C65B0E8-9855-46EC-9C98-713640402814}" presName="childShape" presStyleCnt="0"/>
      <dgm:spPr/>
    </dgm:pt>
    <dgm:pt modelId="{76909DA9-DBB1-5B4B-9A39-AE4C43355ACA}" type="pres">
      <dgm:prSet presAssocID="{0D3CBE0D-2F03-4B5D-B4B9-E625EC655217}" presName="root" presStyleCnt="0"/>
      <dgm:spPr/>
    </dgm:pt>
    <dgm:pt modelId="{424C81E9-F75C-DD4B-AA20-422F9EB1D753}" type="pres">
      <dgm:prSet presAssocID="{0D3CBE0D-2F03-4B5D-B4B9-E625EC655217}" presName="rootComposite" presStyleCnt="0"/>
      <dgm:spPr/>
    </dgm:pt>
    <dgm:pt modelId="{0D15DD10-DCD2-8C45-9C5C-B27226A7C323}" type="pres">
      <dgm:prSet presAssocID="{0D3CBE0D-2F03-4B5D-B4B9-E625EC655217}" presName="rootText" presStyleLbl="node1" presStyleIdx="1" presStyleCnt="2"/>
      <dgm:spPr/>
    </dgm:pt>
    <dgm:pt modelId="{F034543E-D514-EF45-BFFE-808D69B5C10D}" type="pres">
      <dgm:prSet presAssocID="{0D3CBE0D-2F03-4B5D-B4B9-E625EC655217}" presName="rootConnector" presStyleLbl="node1" presStyleIdx="1" presStyleCnt="2"/>
      <dgm:spPr/>
    </dgm:pt>
    <dgm:pt modelId="{F80D828F-8D02-5045-8577-21CE9C7FCF32}" type="pres">
      <dgm:prSet presAssocID="{0D3CBE0D-2F03-4B5D-B4B9-E625EC655217}" presName="childShape" presStyleCnt="0"/>
      <dgm:spPr/>
    </dgm:pt>
  </dgm:ptLst>
  <dgm:cxnLst>
    <dgm:cxn modelId="{F251FF34-2B7D-4469-9777-39604F480A96}" srcId="{BBEE4BA1-A9AC-4C32-A5C7-B8733ED9C410}" destId="{0D3CBE0D-2F03-4B5D-B4B9-E625EC655217}" srcOrd="1" destOrd="0" parTransId="{9EC06F34-6BD6-4A9B-A4F8-DB2B70615A92}" sibTransId="{41166D31-88FE-4F22-9D3B-CCC7341F9384}"/>
    <dgm:cxn modelId="{C39A0C91-4BF4-E04F-9AC6-72F9C182D6E9}" type="presOf" srcId="{0D3CBE0D-2F03-4B5D-B4B9-E625EC655217}" destId="{F034543E-D514-EF45-BFFE-808D69B5C10D}" srcOrd="1" destOrd="0" presId="urn:microsoft.com/office/officeart/2005/8/layout/hierarchy3"/>
    <dgm:cxn modelId="{E6DFD7C4-C14C-E344-88A7-A103592DF360}" type="presOf" srcId="{BBEE4BA1-A9AC-4C32-A5C7-B8733ED9C410}" destId="{58D87E6A-BBB6-B148-B4D0-30981BA5190B}" srcOrd="0" destOrd="0" presId="urn:microsoft.com/office/officeart/2005/8/layout/hierarchy3"/>
    <dgm:cxn modelId="{D0E8D5CA-45EE-B347-8E9D-F814A6B2546C}" type="presOf" srcId="{0D3CBE0D-2F03-4B5D-B4B9-E625EC655217}" destId="{0D15DD10-DCD2-8C45-9C5C-B27226A7C323}" srcOrd="0" destOrd="0" presId="urn:microsoft.com/office/officeart/2005/8/layout/hierarchy3"/>
    <dgm:cxn modelId="{E7B29CCC-7302-4A59-8782-56BB5A734421}" srcId="{BBEE4BA1-A9AC-4C32-A5C7-B8733ED9C410}" destId="{5C65B0E8-9855-46EC-9C98-713640402814}" srcOrd="0" destOrd="0" parTransId="{BCFB007A-C300-4913-9AEF-CE4F1A4EB4D4}" sibTransId="{91EF18A3-C8A5-40E7-9F63-1E74CD8056D3}"/>
    <dgm:cxn modelId="{2932C7E1-45AD-7948-A41F-17448A9710E1}" type="presOf" srcId="{5C65B0E8-9855-46EC-9C98-713640402814}" destId="{FEEAB241-4D6E-A14A-9B07-40FC6CA9335B}" srcOrd="0" destOrd="0" presId="urn:microsoft.com/office/officeart/2005/8/layout/hierarchy3"/>
    <dgm:cxn modelId="{AB3329F6-B281-3B42-8A82-D33811FA2FF7}" type="presOf" srcId="{5C65B0E8-9855-46EC-9C98-713640402814}" destId="{ABD442BD-B986-9F4F-8225-54B91C8C0C27}" srcOrd="1" destOrd="0" presId="urn:microsoft.com/office/officeart/2005/8/layout/hierarchy3"/>
    <dgm:cxn modelId="{989B22C1-0DE4-574F-97B8-029F2EB827EE}" type="presParOf" srcId="{58D87E6A-BBB6-B148-B4D0-30981BA5190B}" destId="{5B8C06E3-48F9-D245-AEDD-8B87AE3E074D}" srcOrd="0" destOrd="0" presId="urn:microsoft.com/office/officeart/2005/8/layout/hierarchy3"/>
    <dgm:cxn modelId="{01507805-213C-114F-AB33-254E24FA6F6E}" type="presParOf" srcId="{5B8C06E3-48F9-D245-AEDD-8B87AE3E074D}" destId="{3F6EBA90-CDC1-5146-AA35-ECE62AB7342B}" srcOrd="0" destOrd="0" presId="urn:microsoft.com/office/officeart/2005/8/layout/hierarchy3"/>
    <dgm:cxn modelId="{128FD4B8-71AC-8C47-AE40-997C051FCBD5}" type="presParOf" srcId="{3F6EBA90-CDC1-5146-AA35-ECE62AB7342B}" destId="{FEEAB241-4D6E-A14A-9B07-40FC6CA9335B}" srcOrd="0" destOrd="0" presId="urn:microsoft.com/office/officeart/2005/8/layout/hierarchy3"/>
    <dgm:cxn modelId="{C7A1EDC8-B8CA-B149-B41E-2C766E50D79A}" type="presParOf" srcId="{3F6EBA90-CDC1-5146-AA35-ECE62AB7342B}" destId="{ABD442BD-B986-9F4F-8225-54B91C8C0C27}" srcOrd="1" destOrd="0" presId="urn:microsoft.com/office/officeart/2005/8/layout/hierarchy3"/>
    <dgm:cxn modelId="{42F3A4F4-2597-B94B-994C-67A7F503DE02}" type="presParOf" srcId="{5B8C06E3-48F9-D245-AEDD-8B87AE3E074D}" destId="{59660A71-2D2B-DF4B-9AE8-B1A49AC4EE6E}" srcOrd="1" destOrd="0" presId="urn:microsoft.com/office/officeart/2005/8/layout/hierarchy3"/>
    <dgm:cxn modelId="{49E50D06-1CA5-454C-945D-C176730F1D99}" type="presParOf" srcId="{58D87E6A-BBB6-B148-B4D0-30981BA5190B}" destId="{76909DA9-DBB1-5B4B-9A39-AE4C43355ACA}" srcOrd="1" destOrd="0" presId="urn:microsoft.com/office/officeart/2005/8/layout/hierarchy3"/>
    <dgm:cxn modelId="{EAC400F4-15FE-6047-AAF5-05FA3CD2AD86}" type="presParOf" srcId="{76909DA9-DBB1-5B4B-9A39-AE4C43355ACA}" destId="{424C81E9-F75C-DD4B-AA20-422F9EB1D753}" srcOrd="0" destOrd="0" presId="urn:microsoft.com/office/officeart/2005/8/layout/hierarchy3"/>
    <dgm:cxn modelId="{81C3A322-7650-C34D-933A-E024B830BDA6}" type="presParOf" srcId="{424C81E9-F75C-DD4B-AA20-422F9EB1D753}" destId="{0D15DD10-DCD2-8C45-9C5C-B27226A7C323}" srcOrd="0" destOrd="0" presId="urn:microsoft.com/office/officeart/2005/8/layout/hierarchy3"/>
    <dgm:cxn modelId="{AA7B7B03-57DD-1342-AA4C-E2BA9DA71C7D}" type="presParOf" srcId="{424C81E9-F75C-DD4B-AA20-422F9EB1D753}" destId="{F034543E-D514-EF45-BFFE-808D69B5C10D}" srcOrd="1" destOrd="0" presId="urn:microsoft.com/office/officeart/2005/8/layout/hierarchy3"/>
    <dgm:cxn modelId="{A5C53972-FF74-A64F-9451-E05E6D480844}" type="presParOf" srcId="{76909DA9-DBB1-5B4B-9A39-AE4C43355ACA}" destId="{F80D828F-8D02-5045-8577-21CE9C7FCF32}"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1BC299-5ED0-4FE1-9C81-2E4D69D373F7}"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4CDBD69D-9017-4B04-9F39-C82AF424D19C}">
      <dgm:prSet/>
      <dgm:spPr/>
      <dgm:t>
        <a:bodyPr/>
        <a:lstStyle/>
        <a:p>
          <a:r>
            <a:rPr lang="en-US"/>
            <a:t>GraphQL</a:t>
          </a:r>
        </a:p>
      </dgm:t>
    </dgm:pt>
    <dgm:pt modelId="{2E914651-8EC5-4ED8-A1E5-ECC9667E396D}" type="parTrans" cxnId="{E1E3699C-0EB8-4549-846C-9B5EFB43375E}">
      <dgm:prSet/>
      <dgm:spPr/>
      <dgm:t>
        <a:bodyPr/>
        <a:lstStyle/>
        <a:p>
          <a:endParaRPr lang="en-US"/>
        </a:p>
      </dgm:t>
    </dgm:pt>
    <dgm:pt modelId="{964A3AA5-6507-45D7-B46E-4079760E64E3}" type="sibTrans" cxnId="{E1E3699C-0EB8-4549-846C-9B5EFB43375E}">
      <dgm:prSet/>
      <dgm:spPr/>
      <dgm:t>
        <a:bodyPr/>
        <a:lstStyle/>
        <a:p>
          <a:endParaRPr lang="en-US"/>
        </a:p>
      </dgm:t>
    </dgm:pt>
    <dgm:pt modelId="{95E6C9DD-5698-472A-AC34-69FFB8449737}">
      <dgm:prSet/>
      <dgm:spPr/>
      <dgm:t>
        <a:bodyPr/>
        <a:lstStyle/>
        <a:p>
          <a:r>
            <a:rPr lang="en-US"/>
            <a:t>gRPC</a:t>
          </a:r>
        </a:p>
      </dgm:t>
    </dgm:pt>
    <dgm:pt modelId="{6A720692-F0D7-415E-B49C-70F8A4BA5379}" type="parTrans" cxnId="{46C2FAA9-6E4B-4380-AF58-5F50BEFEF008}">
      <dgm:prSet/>
      <dgm:spPr/>
      <dgm:t>
        <a:bodyPr/>
        <a:lstStyle/>
        <a:p>
          <a:endParaRPr lang="en-US"/>
        </a:p>
      </dgm:t>
    </dgm:pt>
    <dgm:pt modelId="{7C26C598-D81B-4493-BB47-1222512A1320}" type="sibTrans" cxnId="{46C2FAA9-6E4B-4380-AF58-5F50BEFEF008}">
      <dgm:prSet/>
      <dgm:spPr/>
      <dgm:t>
        <a:bodyPr/>
        <a:lstStyle/>
        <a:p>
          <a:endParaRPr lang="en-US"/>
        </a:p>
      </dgm:t>
    </dgm:pt>
    <dgm:pt modelId="{3A65D2EE-394A-3E46-8C64-02A1E610D15A}" type="pres">
      <dgm:prSet presAssocID="{1A1BC299-5ED0-4FE1-9C81-2E4D69D373F7}" presName="hierChild1" presStyleCnt="0">
        <dgm:presLayoutVars>
          <dgm:chPref val="1"/>
          <dgm:dir/>
          <dgm:animOne val="branch"/>
          <dgm:animLvl val="lvl"/>
          <dgm:resizeHandles/>
        </dgm:presLayoutVars>
      </dgm:prSet>
      <dgm:spPr/>
    </dgm:pt>
    <dgm:pt modelId="{CFAF1656-5CEA-344B-99E1-30B7560DD1B8}" type="pres">
      <dgm:prSet presAssocID="{4CDBD69D-9017-4B04-9F39-C82AF424D19C}" presName="hierRoot1" presStyleCnt="0"/>
      <dgm:spPr/>
    </dgm:pt>
    <dgm:pt modelId="{8C5D0028-99A6-6D40-9022-398BD6FE66DA}" type="pres">
      <dgm:prSet presAssocID="{4CDBD69D-9017-4B04-9F39-C82AF424D19C}" presName="composite" presStyleCnt="0"/>
      <dgm:spPr/>
    </dgm:pt>
    <dgm:pt modelId="{17258078-5E32-F840-834C-A07880BA2584}" type="pres">
      <dgm:prSet presAssocID="{4CDBD69D-9017-4B04-9F39-C82AF424D19C}" presName="background" presStyleLbl="node0" presStyleIdx="0" presStyleCnt="2"/>
      <dgm:spPr/>
    </dgm:pt>
    <dgm:pt modelId="{B555C2E5-C225-BA4A-BC16-AE102CED7EEB}" type="pres">
      <dgm:prSet presAssocID="{4CDBD69D-9017-4B04-9F39-C82AF424D19C}" presName="text" presStyleLbl="fgAcc0" presStyleIdx="0" presStyleCnt="2">
        <dgm:presLayoutVars>
          <dgm:chPref val="3"/>
        </dgm:presLayoutVars>
      </dgm:prSet>
      <dgm:spPr/>
    </dgm:pt>
    <dgm:pt modelId="{A61515B9-7139-EF4E-B3A1-F56336ADC374}" type="pres">
      <dgm:prSet presAssocID="{4CDBD69D-9017-4B04-9F39-C82AF424D19C}" presName="hierChild2" presStyleCnt="0"/>
      <dgm:spPr/>
    </dgm:pt>
    <dgm:pt modelId="{1E70ADB7-062D-8948-9B45-8A9CEEEF47D5}" type="pres">
      <dgm:prSet presAssocID="{95E6C9DD-5698-472A-AC34-69FFB8449737}" presName="hierRoot1" presStyleCnt="0"/>
      <dgm:spPr/>
    </dgm:pt>
    <dgm:pt modelId="{902EEB30-14E9-5049-B118-ABFAABF8067A}" type="pres">
      <dgm:prSet presAssocID="{95E6C9DD-5698-472A-AC34-69FFB8449737}" presName="composite" presStyleCnt="0"/>
      <dgm:spPr/>
    </dgm:pt>
    <dgm:pt modelId="{B1FBF51F-BB27-064A-AB15-D38F91AFA396}" type="pres">
      <dgm:prSet presAssocID="{95E6C9DD-5698-472A-AC34-69FFB8449737}" presName="background" presStyleLbl="node0" presStyleIdx="1" presStyleCnt="2"/>
      <dgm:spPr/>
    </dgm:pt>
    <dgm:pt modelId="{10387D5A-C381-6242-BD0D-98031375BF23}" type="pres">
      <dgm:prSet presAssocID="{95E6C9DD-5698-472A-AC34-69FFB8449737}" presName="text" presStyleLbl="fgAcc0" presStyleIdx="1" presStyleCnt="2">
        <dgm:presLayoutVars>
          <dgm:chPref val="3"/>
        </dgm:presLayoutVars>
      </dgm:prSet>
      <dgm:spPr/>
    </dgm:pt>
    <dgm:pt modelId="{F80F4339-9412-6044-8129-FB71E51C48D2}" type="pres">
      <dgm:prSet presAssocID="{95E6C9DD-5698-472A-AC34-69FFB8449737}" presName="hierChild2" presStyleCnt="0"/>
      <dgm:spPr/>
    </dgm:pt>
  </dgm:ptLst>
  <dgm:cxnLst>
    <dgm:cxn modelId="{6137602B-6695-DE47-A870-808887876B78}" type="presOf" srcId="{4CDBD69D-9017-4B04-9F39-C82AF424D19C}" destId="{B555C2E5-C225-BA4A-BC16-AE102CED7EEB}" srcOrd="0" destOrd="0" presId="urn:microsoft.com/office/officeart/2005/8/layout/hierarchy1"/>
    <dgm:cxn modelId="{3AB0C85D-7D20-3141-976D-C2B4EF061F84}" type="presOf" srcId="{95E6C9DD-5698-472A-AC34-69FFB8449737}" destId="{10387D5A-C381-6242-BD0D-98031375BF23}" srcOrd="0" destOrd="0" presId="urn:microsoft.com/office/officeart/2005/8/layout/hierarchy1"/>
    <dgm:cxn modelId="{E1E3699C-0EB8-4549-846C-9B5EFB43375E}" srcId="{1A1BC299-5ED0-4FE1-9C81-2E4D69D373F7}" destId="{4CDBD69D-9017-4B04-9F39-C82AF424D19C}" srcOrd="0" destOrd="0" parTransId="{2E914651-8EC5-4ED8-A1E5-ECC9667E396D}" sibTransId="{964A3AA5-6507-45D7-B46E-4079760E64E3}"/>
    <dgm:cxn modelId="{46C2FAA9-6E4B-4380-AF58-5F50BEFEF008}" srcId="{1A1BC299-5ED0-4FE1-9C81-2E4D69D373F7}" destId="{95E6C9DD-5698-472A-AC34-69FFB8449737}" srcOrd="1" destOrd="0" parTransId="{6A720692-F0D7-415E-B49C-70F8A4BA5379}" sibTransId="{7C26C598-D81B-4493-BB47-1222512A1320}"/>
    <dgm:cxn modelId="{36BBAFD8-DA1D-E148-9D94-88FC97670A30}" type="presOf" srcId="{1A1BC299-5ED0-4FE1-9C81-2E4D69D373F7}" destId="{3A65D2EE-394A-3E46-8C64-02A1E610D15A}" srcOrd="0" destOrd="0" presId="urn:microsoft.com/office/officeart/2005/8/layout/hierarchy1"/>
    <dgm:cxn modelId="{EC386FFB-F940-4246-A349-16E0E8A2FCE0}" type="presParOf" srcId="{3A65D2EE-394A-3E46-8C64-02A1E610D15A}" destId="{CFAF1656-5CEA-344B-99E1-30B7560DD1B8}" srcOrd="0" destOrd="0" presId="urn:microsoft.com/office/officeart/2005/8/layout/hierarchy1"/>
    <dgm:cxn modelId="{827980B9-E9D3-8147-9350-DFAEEF675401}" type="presParOf" srcId="{CFAF1656-5CEA-344B-99E1-30B7560DD1B8}" destId="{8C5D0028-99A6-6D40-9022-398BD6FE66DA}" srcOrd="0" destOrd="0" presId="urn:microsoft.com/office/officeart/2005/8/layout/hierarchy1"/>
    <dgm:cxn modelId="{F81D592A-65F3-714B-8D98-CC53B4CC25D0}" type="presParOf" srcId="{8C5D0028-99A6-6D40-9022-398BD6FE66DA}" destId="{17258078-5E32-F840-834C-A07880BA2584}" srcOrd="0" destOrd="0" presId="urn:microsoft.com/office/officeart/2005/8/layout/hierarchy1"/>
    <dgm:cxn modelId="{8A792F86-3EA5-E740-9AE1-61D3FBF7AFDA}" type="presParOf" srcId="{8C5D0028-99A6-6D40-9022-398BD6FE66DA}" destId="{B555C2E5-C225-BA4A-BC16-AE102CED7EEB}" srcOrd="1" destOrd="0" presId="urn:microsoft.com/office/officeart/2005/8/layout/hierarchy1"/>
    <dgm:cxn modelId="{045AEB12-2FE6-894E-9687-C52028ABFB9F}" type="presParOf" srcId="{CFAF1656-5CEA-344B-99E1-30B7560DD1B8}" destId="{A61515B9-7139-EF4E-B3A1-F56336ADC374}" srcOrd="1" destOrd="0" presId="urn:microsoft.com/office/officeart/2005/8/layout/hierarchy1"/>
    <dgm:cxn modelId="{181BAEC0-B454-ED4B-943B-E6F1AF51D3DB}" type="presParOf" srcId="{3A65D2EE-394A-3E46-8C64-02A1E610D15A}" destId="{1E70ADB7-062D-8948-9B45-8A9CEEEF47D5}" srcOrd="1" destOrd="0" presId="urn:microsoft.com/office/officeart/2005/8/layout/hierarchy1"/>
    <dgm:cxn modelId="{AAE9EEFD-4D7E-014A-A3BE-BBD40CEE5320}" type="presParOf" srcId="{1E70ADB7-062D-8948-9B45-8A9CEEEF47D5}" destId="{902EEB30-14E9-5049-B118-ABFAABF8067A}" srcOrd="0" destOrd="0" presId="urn:microsoft.com/office/officeart/2005/8/layout/hierarchy1"/>
    <dgm:cxn modelId="{304DAADC-111E-0E41-98E1-EADE97AAE817}" type="presParOf" srcId="{902EEB30-14E9-5049-B118-ABFAABF8067A}" destId="{B1FBF51F-BB27-064A-AB15-D38F91AFA396}" srcOrd="0" destOrd="0" presId="urn:microsoft.com/office/officeart/2005/8/layout/hierarchy1"/>
    <dgm:cxn modelId="{57962C6C-9064-9A44-B300-3C7D0BAC60CF}" type="presParOf" srcId="{902EEB30-14E9-5049-B118-ABFAABF8067A}" destId="{10387D5A-C381-6242-BD0D-98031375BF23}" srcOrd="1" destOrd="0" presId="urn:microsoft.com/office/officeart/2005/8/layout/hierarchy1"/>
    <dgm:cxn modelId="{BFF1F6C2-81ED-844E-A957-32F8F40AC24B}" type="presParOf" srcId="{1E70ADB7-062D-8948-9B45-8A9CEEEF47D5}" destId="{F80F4339-9412-6044-8129-FB71E51C48D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B1C12D-8846-45C2-8A83-2898C8A34017}">
      <dsp:nvSpPr>
        <dsp:cNvPr id="0" name=""/>
        <dsp:cNvSpPr/>
      </dsp:nvSpPr>
      <dsp:spPr>
        <a:xfrm>
          <a:off x="0" y="2034"/>
          <a:ext cx="5728344" cy="10313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7BA86F-986B-4E07-AFC5-E3C673332048}">
      <dsp:nvSpPr>
        <dsp:cNvPr id="0" name=""/>
        <dsp:cNvSpPr/>
      </dsp:nvSpPr>
      <dsp:spPr>
        <a:xfrm>
          <a:off x="311983" y="234089"/>
          <a:ext cx="567243" cy="5672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0B27EA8-F4E8-4ECF-B5FF-944D28EF7D46}">
      <dsp:nvSpPr>
        <dsp:cNvPr id="0" name=""/>
        <dsp:cNvSpPr/>
      </dsp:nvSpPr>
      <dsp:spPr>
        <a:xfrm>
          <a:off x="1191211" y="2034"/>
          <a:ext cx="4537132" cy="1031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151" tIns="109151" rIns="109151" bIns="109151" numCol="1" spcCol="1270" anchor="ctr" anchorCtr="0">
          <a:noAutofit/>
        </a:bodyPr>
        <a:lstStyle/>
        <a:p>
          <a:pPr marL="0" lvl="0" indent="0" algn="l" defTabSz="977900">
            <a:lnSpc>
              <a:spcPct val="90000"/>
            </a:lnSpc>
            <a:spcBef>
              <a:spcPct val="0"/>
            </a:spcBef>
            <a:spcAft>
              <a:spcPct val="35000"/>
            </a:spcAft>
            <a:buNone/>
          </a:pPr>
          <a:r>
            <a:rPr lang="en-US" sz="2200" kern="1200"/>
            <a:t>1. Presentation Layer - React</a:t>
          </a:r>
        </a:p>
      </dsp:txBody>
      <dsp:txXfrm>
        <a:off x="1191211" y="2034"/>
        <a:ext cx="4537132" cy="1031351"/>
      </dsp:txXfrm>
    </dsp:sp>
    <dsp:sp modelId="{56605F35-B603-48D5-9BA8-A039EFFD0238}">
      <dsp:nvSpPr>
        <dsp:cNvPr id="0" name=""/>
        <dsp:cNvSpPr/>
      </dsp:nvSpPr>
      <dsp:spPr>
        <a:xfrm>
          <a:off x="0" y="1291224"/>
          <a:ext cx="5728344" cy="10313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C5BC24-A210-4C7B-9321-4CBA83F0A446}">
      <dsp:nvSpPr>
        <dsp:cNvPr id="0" name=""/>
        <dsp:cNvSpPr/>
      </dsp:nvSpPr>
      <dsp:spPr>
        <a:xfrm>
          <a:off x="311983" y="1523278"/>
          <a:ext cx="567243" cy="5672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3D0504-669F-4D25-ABB6-3656B3C92951}">
      <dsp:nvSpPr>
        <dsp:cNvPr id="0" name=""/>
        <dsp:cNvSpPr/>
      </dsp:nvSpPr>
      <dsp:spPr>
        <a:xfrm>
          <a:off x="1191211" y="1291224"/>
          <a:ext cx="4537132" cy="1031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151" tIns="109151" rIns="109151" bIns="109151" numCol="1" spcCol="1270" anchor="ctr" anchorCtr="0">
          <a:noAutofit/>
        </a:bodyPr>
        <a:lstStyle/>
        <a:p>
          <a:pPr marL="0" lvl="0" indent="0" algn="l" defTabSz="977900">
            <a:lnSpc>
              <a:spcPct val="90000"/>
            </a:lnSpc>
            <a:spcBef>
              <a:spcPct val="0"/>
            </a:spcBef>
            <a:spcAft>
              <a:spcPct val="35000"/>
            </a:spcAft>
            <a:buNone/>
          </a:pPr>
          <a:r>
            <a:rPr lang="en-US" sz="2200" kern="1200"/>
            <a:t>2. Application Layer – Django</a:t>
          </a:r>
        </a:p>
      </dsp:txBody>
      <dsp:txXfrm>
        <a:off x="1191211" y="1291224"/>
        <a:ext cx="4537132" cy="1031351"/>
      </dsp:txXfrm>
    </dsp:sp>
    <dsp:sp modelId="{25B31118-3184-4D0C-BFB2-1BE4966102AC}">
      <dsp:nvSpPr>
        <dsp:cNvPr id="0" name=""/>
        <dsp:cNvSpPr/>
      </dsp:nvSpPr>
      <dsp:spPr>
        <a:xfrm>
          <a:off x="0" y="2580413"/>
          <a:ext cx="5728344" cy="10313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DCB768-3770-4CC3-A790-114D47726E9F}">
      <dsp:nvSpPr>
        <dsp:cNvPr id="0" name=""/>
        <dsp:cNvSpPr/>
      </dsp:nvSpPr>
      <dsp:spPr>
        <a:xfrm>
          <a:off x="311983" y="2812468"/>
          <a:ext cx="567243" cy="5672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0F8B335-17FF-4BC1-9A54-6A26292BBEA7}">
      <dsp:nvSpPr>
        <dsp:cNvPr id="0" name=""/>
        <dsp:cNvSpPr/>
      </dsp:nvSpPr>
      <dsp:spPr>
        <a:xfrm>
          <a:off x="1191211" y="2580413"/>
          <a:ext cx="4537132" cy="1031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151" tIns="109151" rIns="109151" bIns="109151" numCol="1" spcCol="1270" anchor="ctr" anchorCtr="0">
          <a:noAutofit/>
        </a:bodyPr>
        <a:lstStyle/>
        <a:p>
          <a:pPr marL="0" lvl="0" indent="0" algn="l" defTabSz="977900">
            <a:lnSpc>
              <a:spcPct val="90000"/>
            </a:lnSpc>
            <a:spcBef>
              <a:spcPct val="0"/>
            </a:spcBef>
            <a:spcAft>
              <a:spcPct val="35000"/>
            </a:spcAft>
            <a:buNone/>
          </a:pPr>
          <a:r>
            <a:rPr lang="en-US" sz="2200" kern="1200" dirty="0"/>
            <a:t>3. Data Layer – SQLite</a:t>
          </a:r>
        </a:p>
      </dsp:txBody>
      <dsp:txXfrm>
        <a:off x="1191211" y="2580413"/>
        <a:ext cx="4537132" cy="1031351"/>
      </dsp:txXfrm>
    </dsp:sp>
    <dsp:sp modelId="{F0761F96-89AD-4EC5-A07C-47AF17106577}">
      <dsp:nvSpPr>
        <dsp:cNvPr id="0" name=""/>
        <dsp:cNvSpPr/>
      </dsp:nvSpPr>
      <dsp:spPr>
        <a:xfrm>
          <a:off x="0" y="3869603"/>
          <a:ext cx="5728344" cy="10313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F10A4-C41C-4186-97DF-929965A64EB3}">
      <dsp:nvSpPr>
        <dsp:cNvPr id="0" name=""/>
        <dsp:cNvSpPr/>
      </dsp:nvSpPr>
      <dsp:spPr>
        <a:xfrm>
          <a:off x="311983" y="4101657"/>
          <a:ext cx="567243" cy="5672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CAE91EF-63F3-4412-8830-EAE34859DF86}">
      <dsp:nvSpPr>
        <dsp:cNvPr id="0" name=""/>
        <dsp:cNvSpPr/>
      </dsp:nvSpPr>
      <dsp:spPr>
        <a:xfrm>
          <a:off x="1191211" y="3869603"/>
          <a:ext cx="4537132" cy="1031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151" tIns="109151" rIns="109151" bIns="109151" numCol="1" spcCol="1270" anchor="ctr" anchorCtr="0">
          <a:noAutofit/>
        </a:bodyPr>
        <a:lstStyle/>
        <a:p>
          <a:pPr marL="0" lvl="0" indent="0" algn="l" defTabSz="977900">
            <a:lnSpc>
              <a:spcPct val="90000"/>
            </a:lnSpc>
            <a:spcBef>
              <a:spcPct val="0"/>
            </a:spcBef>
            <a:spcAft>
              <a:spcPct val="35000"/>
            </a:spcAft>
            <a:buNone/>
          </a:pPr>
          <a:r>
            <a:rPr lang="en-US" sz="2200" kern="1200"/>
            <a:t>4. Web Server Layer – Rest API</a:t>
          </a:r>
        </a:p>
      </dsp:txBody>
      <dsp:txXfrm>
        <a:off x="1191211" y="3869603"/>
        <a:ext cx="4537132" cy="10313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EAB241-4D6E-A14A-9B07-40FC6CA9335B}">
      <dsp:nvSpPr>
        <dsp:cNvPr id="0" name=""/>
        <dsp:cNvSpPr/>
      </dsp:nvSpPr>
      <dsp:spPr>
        <a:xfrm>
          <a:off x="1288" y="483060"/>
          <a:ext cx="4689388" cy="2344694"/>
        </a:xfrm>
        <a:prstGeom prst="roundRect">
          <a:avLst>
            <a:gd name="adj" fmla="val 10000"/>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sz="3000" kern="1200"/>
            <a:t>A relational database management system</a:t>
          </a:r>
        </a:p>
      </dsp:txBody>
      <dsp:txXfrm>
        <a:off x="69962" y="551734"/>
        <a:ext cx="4552040" cy="2207346"/>
      </dsp:txXfrm>
    </dsp:sp>
    <dsp:sp modelId="{0D15DD10-DCD2-8C45-9C5C-B27226A7C323}">
      <dsp:nvSpPr>
        <dsp:cNvPr id="0" name=""/>
        <dsp:cNvSpPr/>
      </dsp:nvSpPr>
      <dsp:spPr>
        <a:xfrm>
          <a:off x="5863023" y="483060"/>
          <a:ext cx="4689388" cy="2344694"/>
        </a:xfrm>
        <a:prstGeom prst="roundRect">
          <a:avLst>
            <a:gd name="adj" fmla="val 10000"/>
          </a:avLst>
        </a:prstGeom>
        <a:solidFill>
          <a:schemeClr val="accent5">
            <a:hueOff val="20796183"/>
            <a:satOff val="-568"/>
            <a:lumOff val="-3138"/>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ACID (Atomicity, Consistency, Isolation, and Durability) transactions, triggers, views, and indexes</a:t>
          </a:r>
        </a:p>
      </dsp:txBody>
      <dsp:txXfrm>
        <a:off x="5931697" y="551734"/>
        <a:ext cx="4552040" cy="22073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258078-5E32-F840-834C-A07880BA2584}">
      <dsp:nvSpPr>
        <dsp:cNvPr id="0" name=""/>
        <dsp:cNvSpPr/>
      </dsp:nvSpPr>
      <dsp:spPr>
        <a:xfrm>
          <a:off x="1288" y="143754"/>
          <a:ext cx="4522284" cy="287165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55C2E5-C225-BA4A-BC16-AE102CED7EEB}">
      <dsp:nvSpPr>
        <dsp:cNvPr id="0" name=""/>
        <dsp:cNvSpPr/>
      </dsp:nvSpPr>
      <dsp:spPr>
        <a:xfrm>
          <a:off x="503764" y="621106"/>
          <a:ext cx="4522284" cy="2871650"/>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GraphQL</a:t>
          </a:r>
        </a:p>
      </dsp:txBody>
      <dsp:txXfrm>
        <a:off x="587872" y="705214"/>
        <a:ext cx="4354068" cy="2703434"/>
      </dsp:txXfrm>
    </dsp:sp>
    <dsp:sp modelId="{B1FBF51F-BB27-064A-AB15-D38F91AFA396}">
      <dsp:nvSpPr>
        <dsp:cNvPr id="0" name=""/>
        <dsp:cNvSpPr/>
      </dsp:nvSpPr>
      <dsp:spPr>
        <a:xfrm>
          <a:off x="5528525" y="143754"/>
          <a:ext cx="4522284" cy="287165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387D5A-C381-6242-BD0D-98031375BF23}">
      <dsp:nvSpPr>
        <dsp:cNvPr id="0" name=""/>
        <dsp:cNvSpPr/>
      </dsp:nvSpPr>
      <dsp:spPr>
        <a:xfrm>
          <a:off x="6031001" y="621106"/>
          <a:ext cx="4522284" cy="2871650"/>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gRPC</a:t>
          </a:r>
        </a:p>
      </dsp:txBody>
      <dsp:txXfrm>
        <a:off x="6115109" y="705214"/>
        <a:ext cx="4354068" cy="270343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E0D112-8A7A-4B08-BCE9-377454A4E831}" type="datetimeFigureOut">
              <a:rPr lang="en-GB" smtClean="0"/>
              <a:t>03/05/2023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D6B4FA-8485-486C-9508-06FAADD32616}" type="slidenum">
              <a:rPr lang="en-GB" smtClean="0"/>
              <a:t>‹#›</a:t>
            </a:fld>
            <a:endParaRPr lang="en-GB"/>
          </a:p>
        </p:txBody>
      </p:sp>
    </p:spTree>
    <p:extLst>
      <p:ext uri="{BB962C8B-B14F-4D97-AF65-F5344CB8AC3E}">
        <p14:creationId xmlns:p14="http://schemas.microsoft.com/office/powerpoint/2010/main" val="2511726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03EAEE-FE60-A24B-B6CC-132F7C946540}" type="slidenum">
              <a:rPr lang="en-US" smtClean="0"/>
              <a:t>2</a:t>
            </a:fld>
            <a:endParaRPr lang="en-US"/>
          </a:p>
        </p:txBody>
      </p:sp>
    </p:spTree>
    <p:extLst>
      <p:ext uri="{BB962C8B-B14F-4D97-AF65-F5344CB8AC3E}">
        <p14:creationId xmlns:p14="http://schemas.microsoft.com/office/powerpoint/2010/main" val="1561912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03EAEE-FE60-A24B-B6CC-132F7C946540}" type="slidenum">
              <a:rPr lang="en-US" smtClean="0"/>
              <a:t>11</a:t>
            </a:fld>
            <a:endParaRPr lang="en-US"/>
          </a:p>
        </p:txBody>
      </p:sp>
    </p:spTree>
    <p:extLst>
      <p:ext uri="{BB962C8B-B14F-4D97-AF65-F5344CB8AC3E}">
        <p14:creationId xmlns:p14="http://schemas.microsoft.com/office/powerpoint/2010/main" val="147026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03EAEE-FE60-A24B-B6CC-132F7C946540}" type="slidenum">
              <a:rPr lang="en-US" smtClean="0"/>
              <a:t>12</a:t>
            </a:fld>
            <a:endParaRPr lang="en-US"/>
          </a:p>
        </p:txBody>
      </p:sp>
    </p:spTree>
    <p:extLst>
      <p:ext uri="{BB962C8B-B14F-4D97-AF65-F5344CB8AC3E}">
        <p14:creationId xmlns:p14="http://schemas.microsoft.com/office/powerpoint/2010/main" val="2250755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03EAEE-FE60-A24B-B6CC-132F7C946540}" type="slidenum">
              <a:rPr lang="en-US" smtClean="0"/>
              <a:t>13</a:t>
            </a:fld>
            <a:endParaRPr lang="en-US"/>
          </a:p>
        </p:txBody>
      </p:sp>
    </p:spTree>
    <p:extLst>
      <p:ext uri="{BB962C8B-B14F-4D97-AF65-F5344CB8AC3E}">
        <p14:creationId xmlns:p14="http://schemas.microsoft.com/office/powerpoint/2010/main" val="1376101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Our problem was how we were going to present the homepage links in a neat an organised way without overcrowding the homepage as it already has a lot of information on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decided to all individually come up with ideas for the site layout and theme and then hold a meeting where we combine our ideas and brainstorm together.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8CD6B4FA-8485-486C-9508-06FAADD32616}" type="slidenum">
              <a:rPr lang="en-GB" smtClean="0"/>
              <a:t>20</a:t>
            </a:fld>
            <a:endParaRPr lang="en-GB"/>
          </a:p>
        </p:txBody>
      </p:sp>
    </p:spTree>
    <p:extLst>
      <p:ext uri="{BB962C8B-B14F-4D97-AF65-F5344CB8AC3E}">
        <p14:creationId xmlns:p14="http://schemas.microsoft.com/office/powerpoint/2010/main" val="1209087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During the last sprint after we had completed most of our user stories we realised that the site we had created was not organised and lacking structure due to the different features that were being added by a variety of people throughout the sprints. Here is an example of what it used to look like; quite tacky.</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CD6B4FA-8485-486C-9508-06FAADD32616}" type="slidenum">
              <a:rPr lang="en-GB" smtClean="0"/>
              <a:t>21</a:t>
            </a:fld>
            <a:endParaRPr lang="en-GB"/>
          </a:p>
        </p:txBody>
      </p:sp>
    </p:spTree>
    <p:extLst>
      <p:ext uri="{BB962C8B-B14F-4D97-AF65-F5344CB8AC3E}">
        <p14:creationId xmlns:p14="http://schemas.microsoft.com/office/powerpoint/2010/main" val="724996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had taken inspiration from two sites, Apple and the official EAP website. We wanted to stick to what they already have as it aligned with what was requested so we didn’t want to stray too far. However, it seemed quite cluttered and we wanted a more neater aesthetic like the Apple site.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CD6B4FA-8485-486C-9508-06FAADD32616}" type="slidenum">
              <a:rPr lang="en-GB" smtClean="0"/>
              <a:t>22</a:t>
            </a:fld>
            <a:endParaRPr lang="en-GB"/>
          </a:p>
        </p:txBody>
      </p:sp>
    </p:spTree>
    <p:extLst>
      <p:ext uri="{BB962C8B-B14F-4D97-AF65-F5344CB8AC3E}">
        <p14:creationId xmlns:p14="http://schemas.microsoft.com/office/powerpoint/2010/main" val="2088515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sketched out rough designs at our held meeting of all the features we needed on the page and then we played around with the order and layout until we were all satisfied with the final result.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final sketch has everything requested by the client and also meets our standards of what we wanted to produce. </a:t>
            </a:r>
          </a:p>
          <a:p>
            <a:endParaRPr lang="en-GB" dirty="0"/>
          </a:p>
        </p:txBody>
      </p:sp>
      <p:sp>
        <p:nvSpPr>
          <p:cNvPr id="4" name="Slide Number Placeholder 3"/>
          <p:cNvSpPr>
            <a:spLocks noGrp="1"/>
          </p:cNvSpPr>
          <p:nvPr>
            <p:ph type="sldNum" sz="quarter" idx="5"/>
          </p:nvPr>
        </p:nvSpPr>
        <p:spPr/>
        <p:txBody>
          <a:bodyPr/>
          <a:lstStyle/>
          <a:p>
            <a:fld id="{8CD6B4FA-8485-486C-9508-06FAADD32616}" type="slidenum">
              <a:rPr lang="en-GB" smtClean="0"/>
              <a:t>23</a:t>
            </a:fld>
            <a:endParaRPr lang="en-GB"/>
          </a:p>
        </p:txBody>
      </p:sp>
    </p:spTree>
    <p:extLst>
      <p:ext uri="{BB962C8B-B14F-4D97-AF65-F5344CB8AC3E}">
        <p14:creationId xmlns:p14="http://schemas.microsoft.com/office/powerpoint/2010/main" val="898362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final design created after the sketch. </a:t>
            </a:r>
          </a:p>
          <a:p>
            <a:endParaRPr lang="en-GB" dirty="0"/>
          </a:p>
        </p:txBody>
      </p:sp>
      <p:sp>
        <p:nvSpPr>
          <p:cNvPr id="4" name="Slide Number Placeholder 3"/>
          <p:cNvSpPr>
            <a:spLocks noGrp="1"/>
          </p:cNvSpPr>
          <p:nvPr>
            <p:ph type="sldNum" sz="quarter" idx="5"/>
          </p:nvPr>
        </p:nvSpPr>
        <p:spPr/>
        <p:txBody>
          <a:bodyPr/>
          <a:lstStyle/>
          <a:p>
            <a:fld id="{8CD6B4FA-8485-486C-9508-06FAADD32616}" type="slidenum">
              <a:rPr lang="en-GB" smtClean="0"/>
              <a:t>24</a:t>
            </a:fld>
            <a:endParaRPr lang="en-GB"/>
          </a:p>
        </p:txBody>
      </p:sp>
    </p:spTree>
    <p:extLst>
      <p:ext uri="{BB962C8B-B14F-4D97-AF65-F5344CB8AC3E}">
        <p14:creationId xmlns:p14="http://schemas.microsoft.com/office/powerpoint/2010/main" val="985971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main issue was the colour scheme. Our site was in shambles as every page had a different theme to it and it did not look organised at all. </a:t>
            </a:r>
          </a:p>
        </p:txBody>
      </p:sp>
      <p:sp>
        <p:nvSpPr>
          <p:cNvPr id="4" name="Slide Number Placeholder 3"/>
          <p:cNvSpPr>
            <a:spLocks noGrp="1"/>
          </p:cNvSpPr>
          <p:nvPr>
            <p:ph type="sldNum" sz="quarter" idx="5"/>
          </p:nvPr>
        </p:nvSpPr>
        <p:spPr/>
        <p:txBody>
          <a:bodyPr/>
          <a:lstStyle/>
          <a:p>
            <a:fld id="{8CD6B4FA-8485-486C-9508-06FAADD32616}" type="slidenum">
              <a:rPr lang="en-GB" smtClean="0"/>
              <a:t>25</a:t>
            </a:fld>
            <a:endParaRPr lang="en-GB"/>
          </a:p>
        </p:txBody>
      </p:sp>
    </p:spTree>
    <p:extLst>
      <p:ext uri="{BB962C8B-B14F-4D97-AF65-F5344CB8AC3E}">
        <p14:creationId xmlns:p14="http://schemas.microsoft.com/office/powerpoint/2010/main" val="2532093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all thought on how we were collectively going to agree on a set colour scheme but this was quickly solved with a colour scheme generator which allowed us to mix and match different colours together and efficiently agree on a set colour theme which we carried across the whole site.</a:t>
            </a:r>
          </a:p>
        </p:txBody>
      </p:sp>
      <p:sp>
        <p:nvSpPr>
          <p:cNvPr id="4" name="Slide Number Placeholder 3"/>
          <p:cNvSpPr>
            <a:spLocks noGrp="1"/>
          </p:cNvSpPr>
          <p:nvPr>
            <p:ph type="sldNum" sz="quarter" idx="5"/>
          </p:nvPr>
        </p:nvSpPr>
        <p:spPr/>
        <p:txBody>
          <a:bodyPr/>
          <a:lstStyle/>
          <a:p>
            <a:fld id="{8CD6B4FA-8485-486C-9508-06FAADD32616}" type="slidenum">
              <a:rPr lang="en-GB" smtClean="0"/>
              <a:t>26</a:t>
            </a:fld>
            <a:endParaRPr lang="en-GB"/>
          </a:p>
        </p:txBody>
      </p:sp>
    </p:spTree>
    <p:extLst>
      <p:ext uri="{BB962C8B-B14F-4D97-AF65-F5344CB8AC3E}">
        <p14:creationId xmlns:p14="http://schemas.microsoft.com/office/powerpoint/2010/main" val="3625879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03EAEE-FE60-A24B-B6CC-132F7C946540}" type="slidenum">
              <a:rPr lang="en-US" smtClean="0"/>
              <a:t>3</a:t>
            </a:fld>
            <a:endParaRPr lang="en-US"/>
          </a:p>
        </p:txBody>
      </p:sp>
    </p:spTree>
    <p:extLst>
      <p:ext uri="{BB962C8B-B14F-4D97-AF65-F5344CB8AC3E}">
        <p14:creationId xmlns:p14="http://schemas.microsoft.com/office/powerpoint/2010/main" val="3386015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03EAEE-FE60-A24B-B6CC-132F7C946540}" type="slidenum">
              <a:rPr lang="en-US" smtClean="0"/>
              <a:t>4</a:t>
            </a:fld>
            <a:endParaRPr lang="en-US"/>
          </a:p>
        </p:txBody>
      </p:sp>
    </p:spTree>
    <p:extLst>
      <p:ext uri="{BB962C8B-B14F-4D97-AF65-F5344CB8AC3E}">
        <p14:creationId xmlns:p14="http://schemas.microsoft.com/office/powerpoint/2010/main" val="2564032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8703EAEE-FE60-A24B-B6CC-132F7C946540}" type="slidenum">
              <a:rPr lang="en-US" smtClean="0"/>
              <a:t>5</a:t>
            </a:fld>
            <a:endParaRPr lang="en-US"/>
          </a:p>
        </p:txBody>
      </p:sp>
    </p:spTree>
    <p:extLst>
      <p:ext uri="{BB962C8B-B14F-4D97-AF65-F5344CB8AC3E}">
        <p14:creationId xmlns:p14="http://schemas.microsoft.com/office/powerpoint/2010/main" val="1655418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8703EAEE-FE60-A24B-B6CC-132F7C946540}" type="slidenum">
              <a:rPr lang="en-US" smtClean="0"/>
              <a:t>6</a:t>
            </a:fld>
            <a:endParaRPr lang="en-US"/>
          </a:p>
        </p:txBody>
      </p:sp>
    </p:spTree>
    <p:extLst>
      <p:ext uri="{BB962C8B-B14F-4D97-AF65-F5344CB8AC3E}">
        <p14:creationId xmlns:p14="http://schemas.microsoft.com/office/powerpoint/2010/main" val="3806437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endParaRPr lang="en-US" dirty="0"/>
          </a:p>
        </p:txBody>
      </p:sp>
      <p:sp>
        <p:nvSpPr>
          <p:cNvPr id="4" name="Slide Number Placeholder 3"/>
          <p:cNvSpPr>
            <a:spLocks noGrp="1"/>
          </p:cNvSpPr>
          <p:nvPr>
            <p:ph type="sldNum" sz="quarter" idx="5"/>
          </p:nvPr>
        </p:nvSpPr>
        <p:spPr/>
        <p:txBody>
          <a:bodyPr/>
          <a:lstStyle/>
          <a:p>
            <a:fld id="{8703EAEE-FE60-A24B-B6CC-132F7C946540}" type="slidenum">
              <a:rPr lang="en-US" smtClean="0"/>
              <a:t>7</a:t>
            </a:fld>
            <a:endParaRPr lang="en-US"/>
          </a:p>
        </p:txBody>
      </p:sp>
    </p:spTree>
    <p:extLst>
      <p:ext uri="{BB962C8B-B14F-4D97-AF65-F5344CB8AC3E}">
        <p14:creationId xmlns:p14="http://schemas.microsoft.com/office/powerpoint/2010/main" val="1587253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703EAEE-FE60-A24B-B6CC-132F7C946540}" type="slidenum">
              <a:rPr lang="en-US" smtClean="0"/>
              <a:t>8</a:t>
            </a:fld>
            <a:endParaRPr lang="en-US"/>
          </a:p>
        </p:txBody>
      </p:sp>
    </p:spTree>
    <p:extLst>
      <p:ext uri="{BB962C8B-B14F-4D97-AF65-F5344CB8AC3E}">
        <p14:creationId xmlns:p14="http://schemas.microsoft.com/office/powerpoint/2010/main" val="3936545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8703EAEE-FE60-A24B-B6CC-132F7C946540}" type="slidenum">
              <a:rPr lang="en-US" smtClean="0"/>
              <a:t>9</a:t>
            </a:fld>
            <a:endParaRPr lang="en-US"/>
          </a:p>
        </p:txBody>
      </p:sp>
    </p:spTree>
    <p:extLst>
      <p:ext uri="{BB962C8B-B14F-4D97-AF65-F5344CB8AC3E}">
        <p14:creationId xmlns:p14="http://schemas.microsoft.com/office/powerpoint/2010/main" val="927374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03EAEE-FE60-A24B-B6CC-132F7C946540}" type="slidenum">
              <a:rPr lang="en-US" smtClean="0"/>
              <a:t>10</a:t>
            </a:fld>
            <a:endParaRPr lang="en-US"/>
          </a:p>
        </p:txBody>
      </p:sp>
    </p:spTree>
    <p:extLst>
      <p:ext uri="{BB962C8B-B14F-4D97-AF65-F5344CB8AC3E}">
        <p14:creationId xmlns:p14="http://schemas.microsoft.com/office/powerpoint/2010/main" val="748785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5/3/23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5/3/23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GB"/>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5/3/23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5/3/23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A82A5411-C664-4E2C-BCFD-7361DF0FBB4F}" type="datetimeFigureOut">
              <a:rPr lang="en-GB" smtClean="0"/>
              <a:t>03/05/2023</a:t>
            </a:fld>
            <a:endParaRPr lang="en-GB"/>
          </a:p>
        </p:txBody>
      </p:sp>
      <p:sp>
        <p:nvSpPr>
          <p:cNvPr id="11" name="Footer Placeholder 10"/>
          <p:cNvSpPr>
            <a:spLocks noGrp="1"/>
          </p:cNvSpPr>
          <p:nvPr>
            <p:ph type="ftr" sz="quarter" idx="11"/>
          </p:nvPr>
        </p:nvSpPr>
        <p:spPr/>
        <p:txBody>
          <a:bodyPr/>
          <a:lstStyle/>
          <a:p>
            <a:endParaRPr lang="en-GB"/>
          </a:p>
        </p:txBody>
      </p:sp>
      <p:sp>
        <p:nvSpPr>
          <p:cNvPr id="12" name="Slide Number Placeholder 11"/>
          <p:cNvSpPr>
            <a:spLocks noGrp="1"/>
          </p:cNvSpPr>
          <p:nvPr>
            <p:ph type="sldNum" sz="quarter" idx="12"/>
          </p:nvPr>
        </p:nvSpPr>
        <p:spPr/>
        <p:txBody>
          <a:bodyPr/>
          <a:lstStyle/>
          <a:p>
            <a:fld id="{33CCE1B6-3593-4605-865A-8A7550E8F16F}" type="slidenum">
              <a:rPr lang="en-GB" smtClean="0"/>
              <a:t>‹#›</a:t>
            </a:fld>
            <a:endParaRPr lang="en-GB"/>
          </a:p>
        </p:txBody>
      </p:sp>
    </p:spTree>
    <p:extLst>
      <p:ext uri="{BB962C8B-B14F-4D97-AF65-F5344CB8AC3E}">
        <p14:creationId xmlns:p14="http://schemas.microsoft.com/office/powerpoint/2010/main" val="6109500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GB"/>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5/3/23</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52" r:id="rId1"/>
    <p:sldLayoutId id="2147483654" r:id="rId2"/>
    <p:sldLayoutId id="2147483650" r:id="rId3"/>
    <p:sldLayoutId id="2147483649" r:id="rId4"/>
    <p:sldLayoutId id="2147483672" r:id="rId5"/>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AE54-CF74-504E-8A3E-CB4BB2963139}"/>
              </a:ext>
            </a:extLst>
          </p:cNvPr>
          <p:cNvSpPr>
            <a:spLocks noGrp="1"/>
          </p:cNvSpPr>
          <p:nvPr>
            <p:ph type="ctrTitle"/>
          </p:nvPr>
        </p:nvSpPr>
        <p:spPr/>
        <p:txBody>
          <a:bodyPr/>
          <a:lstStyle/>
          <a:p>
            <a:r>
              <a:rPr lang="en-US" sz="4000" dirty="0"/>
              <a:t>CO2201 Software Engineering Project</a:t>
            </a:r>
          </a:p>
        </p:txBody>
      </p:sp>
      <p:sp>
        <p:nvSpPr>
          <p:cNvPr id="3" name="Subtitle 2">
            <a:extLst>
              <a:ext uri="{FF2B5EF4-FFF2-40B4-BE49-F238E27FC236}">
                <a16:creationId xmlns:a16="http://schemas.microsoft.com/office/drawing/2014/main" id="{C47B00ED-03C0-844D-B80E-FCCC11A36D6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686201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FEF4F-6550-2E4A-AF7A-E28E15167D4D}"/>
              </a:ext>
            </a:extLst>
          </p:cNvPr>
          <p:cNvSpPr>
            <a:spLocks noGrp="1"/>
          </p:cNvSpPr>
          <p:nvPr>
            <p:ph type="title"/>
          </p:nvPr>
        </p:nvSpPr>
        <p:spPr>
          <a:xfrm>
            <a:off x="810000" y="447188"/>
            <a:ext cx="10571998" cy="970450"/>
          </a:xfrm>
        </p:spPr>
        <p:txBody>
          <a:bodyPr>
            <a:normAutofit/>
          </a:bodyPr>
          <a:lstStyle/>
          <a:p>
            <a:r>
              <a:rPr lang="en-US" dirty="0"/>
              <a:t>Web Server Layer – Rest API </a:t>
            </a:r>
          </a:p>
        </p:txBody>
      </p:sp>
      <p:sp>
        <p:nvSpPr>
          <p:cNvPr id="3" name="Content Placeholder 2">
            <a:extLst>
              <a:ext uri="{FF2B5EF4-FFF2-40B4-BE49-F238E27FC236}">
                <a16:creationId xmlns:a16="http://schemas.microsoft.com/office/drawing/2014/main" id="{00F52530-5693-2649-96A7-0EDB9C7A6513}"/>
              </a:ext>
            </a:extLst>
          </p:cNvPr>
          <p:cNvSpPr>
            <a:spLocks noGrp="1"/>
          </p:cNvSpPr>
          <p:nvPr>
            <p:ph idx="1"/>
          </p:nvPr>
        </p:nvSpPr>
        <p:spPr>
          <a:xfrm>
            <a:off x="818713" y="2413000"/>
            <a:ext cx="3835583" cy="3632200"/>
          </a:xfrm>
        </p:spPr>
        <p:txBody>
          <a:bodyPr>
            <a:normAutofit/>
          </a:bodyPr>
          <a:lstStyle/>
          <a:p>
            <a:r>
              <a:rPr lang="en-US" sz="1600"/>
              <a:t>Based on a client-server architecture that uses HTTP requests</a:t>
            </a:r>
          </a:p>
          <a:p>
            <a:r>
              <a:rPr lang="en-US" sz="1600"/>
              <a:t>Flexible and easy to integrate with other systems and services\</a:t>
            </a:r>
          </a:p>
          <a:p>
            <a:r>
              <a:rPr lang="en-US" sz="1600"/>
              <a:t>Easy to use</a:t>
            </a:r>
          </a:p>
          <a:p>
            <a:endParaRPr lang="en-US" sz="1600"/>
          </a:p>
        </p:txBody>
      </p:sp>
      <p:pic>
        <p:nvPicPr>
          <p:cNvPr id="5" name="Picture 4" descr="Diagram&#10;&#10;Description automatically generated">
            <a:extLst>
              <a:ext uri="{FF2B5EF4-FFF2-40B4-BE49-F238E27FC236}">
                <a16:creationId xmlns:a16="http://schemas.microsoft.com/office/drawing/2014/main" id="{B59B3CA5-3FB2-DE4E-B909-F57FE0893919}"/>
              </a:ext>
            </a:extLst>
          </p:cNvPr>
          <p:cNvPicPr>
            <a:picLocks noChangeAspect="1"/>
          </p:cNvPicPr>
          <p:nvPr/>
        </p:nvPicPr>
        <p:blipFill>
          <a:blip r:embed="rId3"/>
          <a:stretch>
            <a:fillRect/>
          </a:stretch>
        </p:blipFill>
        <p:spPr>
          <a:xfrm>
            <a:off x="5101851" y="3282487"/>
            <a:ext cx="6277349" cy="1977364"/>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521767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944F4-23EA-CF4B-8C95-B636DF471A82}"/>
              </a:ext>
            </a:extLst>
          </p:cNvPr>
          <p:cNvSpPr>
            <a:spLocks noGrp="1"/>
          </p:cNvSpPr>
          <p:nvPr>
            <p:ph type="title"/>
          </p:nvPr>
        </p:nvSpPr>
        <p:spPr/>
        <p:txBody>
          <a:bodyPr/>
          <a:lstStyle/>
          <a:p>
            <a:r>
              <a:rPr lang="en-US" dirty="0"/>
              <a:t>Other technologies for building API?</a:t>
            </a:r>
          </a:p>
        </p:txBody>
      </p:sp>
      <p:graphicFrame>
        <p:nvGraphicFramePr>
          <p:cNvPr id="13" name="Content Placeholder 2">
            <a:extLst>
              <a:ext uri="{FF2B5EF4-FFF2-40B4-BE49-F238E27FC236}">
                <a16:creationId xmlns:a16="http://schemas.microsoft.com/office/drawing/2014/main" id="{892B0710-F643-9DF2-A580-C3643861A0C1}"/>
              </a:ext>
            </a:extLst>
          </p:cNvPr>
          <p:cNvGraphicFramePr>
            <a:graphicFrameLocks noGrp="1"/>
          </p:cNvGraphicFramePr>
          <p:nvPr>
            <p:ph idx="1"/>
          </p:nvPr>
        </p:nvGraphicFramePr>
        <p:xfrm>
          <a:off x="818712" y="2222287"/>
          <a:ext cx="10554574" cy="36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3083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79277119-B941-4A45-9322-FA2BC135D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DFDB457D-F372-428B-A10D-41080EF93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AD57708-3984-8C45-96E9-08B05FE3E24D}"/>
              </a:ext>
            </a:extLst>
          </p:cNvPr>
          <p:cNvSpPr>
            <a:spLocks noGrp="1"/>
          </p:cNvSpPr>
          <p:nvPr>
            <p:ph type="title"/>
          </p:nvPr>
        </p:nvSpPr>
        <p:spPr>
          <a:xfrm>
            <a:off x="8134349" y="1819275"/>
            <a:ext cx="3606137" cy="4222087"/>
          </a:xfrm>
        </p:spPr>
        <p:txBody>
          <a:bodyPr vert="horz" lIns="91440" tIns="45720" rIns="91440" bIns="45720" rtlCol="0" anchor="t">
            <a:normAutofit/>
          </a:bodyPr>
          <a:lstStyle/>
          <a:p>
            <a:r>
              <a:rPr lang="en-US" sz="4400"/>
              <a:t>Differences between REST, GraphQL, and gRPC</a:t>
            </a:r>
          </a:p>
        </p:txBody>
      </p:sp>
      <p:graphicFrame>
        <p:nvGraphicFramePr>
          <p:cNvPr id="4" name="Table 4">
            <a:extLst>
              <a:ext uri="{FF2B5EF4-FFF2-40B4-BE49-F238E27FC236}">
                <a16:creationId xmlns:a16="http://schemas.microsoft.com/office/drawing/2014/main" id="{1EA8932D-D062-3242-AEC8-4AF8556A86A9}"/>
              </a:ext>
            </a:extLst>
          </p:cNvPr>
          <p:cNvGraphicFramePr>
            <a:graphicFrameLocks noGrp="1"/>
          </p:cNvGraphicFramePr>
          <p:nvPr>
            <p:ph idx="1"/>
          </p:nvPr>
        </p:nvGraphicFramePr>
        <p:xfrm>
          <a:off x="643467" y="1447502"/>
          <a:ext cx="6268061" cy="3789830"/>
        </p:xfrm>
        <a:graphic>
          <a:graphicData uri="http://schemas.openxmlformats.org/drawingml/2006/table">
            <a:tbl>
              <a:tblPr firstRow="1" bandRow="1">
                <a:noFill/>
                <a:tableStyleId>{5C22544A-7EE6-4342-B048-85BDC9FD1C3A}</a:tableStyleId>
              </a:tblPr>
              <a:tblGrid>
                <a:gridCol w="1812273">
                  <a:extLst>
                    <a:ext uri="{9D8B030D-6E8A-4147-A177-3AD203B41FA5}">
                      <a16:colId xmlns:a16="http://schemas.microsoft.com/office/drawing/2014/main" val="1857495746"/>
                    </a:ext>
                  </a:extLst>
                </a:gridCol>
                <a:gridCol w="1292398">
                  <a:extLst>
                    <a:ext uri="{9D8B030D-6E8A-4147-A177-3AD203B41FA5}">
                      <a16:colId xmlns:a16="http://schemas.microsoft.com/office/drawing/2014/main" val="2588660526"/>
                    </a:ext>
                  </a:extLst>
                </a:gridCol>
                <a:gridCol w="1581695">
                  <a:extLst>
                    <a:ext uri="{9D8B030D-6E8A-4147-A177-3AD203B41FA5}">
                      <a16:colId xmlns:a16="http://schemas.microsoft.com/office/drawing/2014/main" val="3230288216"/>
                    </a:ext>
                  </a:extLst>
                </a:gridCol>
                <a:gridCol w="1581695">
                  <a:extLst>
                    <a:ext uri="{9D8B030D-6E8A-4147-A177-3AD203B41FA5}">
                      <a16:colId xmlns:a16="http://schemas.microsoft.com/office/drawing/2014/main" val="627595335"/>
                    </a:ext>
                  </a:extLst>
                </a:gridCol>
              </a:tblGrid>
              <a:tr h="699980">
                <a:tc>
                  <a:txBody>
                    <a:bodyPr/>
                    <a:lstStyle/>
                    <a:p>
                      <a:endParaRPr lang="en-US" sz="2000" b="1" cap="none" spc="0">
                        <a:solidFill>
                          <a:schemeClr val="tx1"/>
                        </a:solidFill>
                      </a:endParaRPr>
                    </a:p>
                  </a:txBody>
                  <a:tcPr marL="0" marR="99121" marT="39649" marB="297364">
                    <a:lnL w="12700" cmpd="sng">
                      <a:noFill/>
                    </a:lnL>
                    <a:lnR w="12700" cmpd="sng">
                      <a:noFill/>
                    </a:lnR>
                    <a:lnT w="28575" cap="flat" cmpd="sng" algn="ctr">
                      <a:solidFill>
                        <a:schemeClr val="tx1"/>
                      </a:solidFill>
                      <a:prstDash val="solid"/>
                    </a:lnT>
                    <a:lnB w="38100" cmpd="sng">
                      <a:noFill/>
                    </a:lnB>
                    <a:noFill/>
                  </a:tcPr>
                </a:tc>
                <a:tc>
                  <a:txBody>
                    <a:bodyPr/>
                    <a:lstStyle/>
                    <a:p>
                      <a:r>
                        <a:rPr lang="en-US" sz="2000" b="1" cap="none" spc="0">
                          <a:solidFill>
                            <a:schemeClr val="tx1"/>
                          </a:solidFill>
                        </a:rPr>
                        <a:t>Rest</a:t>
                      </a:r>
                    </a:p>
                  </a:txBody>
                  <a:tcPr marL="0" marR="99121" marT="39649" marB="297364">
                    <a:lnL w="12700" cmpd="sng">
                      <a:noFill/>
                    </a:lnL>
                    <a:lnR w="12700" cmpd="sng">
                      <a:noFill/>
                    </a:lnR>
                    <a:lnT w="28575" cap="flat" cmpd="sng" algn="ctr">
                      <a:solidFill>
                        <a:schemeClr val="tx1"/>
                      </a:solidFill>
                      <a:prstDash val="solid"/>
                    </a:lnT>
                    <a:lnB w="38100" cmpd="sng">
                      <a:noFill/>
                    </a:lnB>
                    <a:noFill/>
                  </a:tcPr>
                </a:tc>
                <a:tc>
                  <a:txBody>
                    <a:bodyPr/>
                    <a:lstStyle/>
                    <a:p>
                      <a:r>
                        <a:rPr lang="en-US" sz="2000" b="1" cap="none" spc="0">
                          <a:solidFill>
                            <a:schemeClr val="tx1"/>
                          </a:solidFill>
                        </a:rPr>
                        <a:t>GraphQL</a:t>
                      </a:r>
                    </a:p>
                  </a:txBody>
                  <a:tcPr marL="0" marR="99121" marT="39649" marB="297364">
                    <a:lnL w="12700" cmpd="sng">
                      <a:noFill/>
                    </a:lnL>
                    <a:lnR w="12700" cmpd="sng">
                      <a:noFill/>
                    </a:lnR>
                    <a:lnT w="28575" cap="flat" cmpd="sng" algn="ctr">
                      <a:solidFill>
                        <a:schemeClr val="tx1"/>
                      </a:solidFill>
                      <a:prstDash val="solid"/>
                    </a:lnT>
                    <a:lnB w="38100" cmpd="sng">
                      <a:noFill/>
                    </a:lnB>
                    <a:noFill/>
                  </a:tcPr>
                </a:tc>
                <a:tc>
                  <a:txBody>
                    <a:bodyPr/>
                    <a:lstStyle/>
                    <a:p>
                      <a:r>
                        <a:rPr lang="en-US" sz="2000" b="1" cap="none" spc="0" dirty="0" err="1">
                          <a:solidFill>
                            <a:schemeClr val="tx1"/>
                          </a:solidFill>
                        </a:rPr>
                        <a:t>gRPC</a:t>
                      </a:r>
                      <a:endParaRPr lang="en-US" sz="2000" b="1" cap="none" spc="0" dirty="0">
                        <a:solidFill>
                          <a:schemeClr val="tx1"/>
                        </a:solidFill>
                      </a:endParaRPr>
                    </a:p>
                  </a:txBody>
                  <a:tcPr marL="0" marR="99121" marT="39649" marB="297364">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1521270330"/>
                  </a:ext>
                </a:extLst>
              </a:tr>
              <a:tr h="699980">
                <a:tc>
                  <a:txBody>
                    <a:bodyPr/>
                    <a:lstStyle/>
                    <a:p>
                      <a:r>
                        <a:rPr lang="en-US" sz="2000" cap="none" spc="0">
                          <a:solidFill>
                            <a:schemeClr val="tx1"/>
                          </a:solidFill>
                        </a:rPr>
                        <a:t>Architecture</a:t>
                      </a:r>
                    </a:p>
                  </a:txBody>
                  <a:tcPr marL="0" marR="99121" marT="39649" marB="297364">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r>
                        <a:rPr lang="en-US" sz="2000" cap="none" spc="0">
                          <a:solidFill>
                            <a:schemeClr val="tx1"/>
                          </a:solidFill>
                        </a:rPr>
                        <a:t>HTTP</a:t>
                      </a:r>
                    </a:p>
                  </a:txBody>
                  <a:tcPr marL="0" marR="99121" marT="39649" marB="297364">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r>
                        <a:rPr lang="en-US" sz="2000" cap="none" spc="0">
                          <a:solidFill>
                            <a:schemeClr val="tx1"/>
                          </a:solidFill>
                        </a:rPr>
                        <a:t>HTTP/2</a:t>
                      </a:r>
                    </a:p>
                  </a:txBody>
                  <a:tcPr marL="0" marR="99121" marT="39649" marB="297364">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r>
                        <a:rPr lang="en-US" sz="2000" cap="none" spc="0">
                          <a:solidFill>
                            <a:schemeClr val="tx1"/>
                          </a:solidFill>
                        </a:rPr>
                        <a:t>HTTP/2</a:t>
                      </a:r>
                    </a:p>
                  </a:txBody>
                  <a:tcPr marL="0" marR="99121" marT="39649" marB="297364">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2825840989"/>
                  </a:ext>
                </a:extLst>
              </a:tr>
              <a:tr h="1359920">
                <a:tc>
                  <a:txBody>
                    <a:bodyPr/>
                    <a:lstStyle/>
                    <a:p>
                      <a:r>
                        <a:rPr lang="en-GB" sz="2000" b="0" i="0" kern="1200" cap="none" spc="0" dirty="0">
                          <a:solidFill>
                            <a:schemeClr val="tx1"/>
                          </a:solidFill>
                          <a:effectLst/>
                          <a:latin typeface="+mn-lt"/>
                          <a:ea typeface="+mn-ea"/>
                          <a:cs typeface="+mn-cs"/>
                        </a:rPr>
                        <a:t>Data Fetching</a:t>
                      </a:r>
                      <a:endParaRPr lang="en-US" sz="2000" cap="none" spc="0" dirty="0">
                        <a:solidFill>
                          <a:schemeClr val="tx1"/>
                        </a:solidFill>
                      </a:endParaRPr>
                    </a:p>
                  </a:txBody>
                  <a:tcPr marL="0" marR="99121" marT="39649" marB="297364">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r>
                        <a:rPr lang="en-GB" sz="2000" b="0" i="0" kern="1200" cap="none" spc="0">
                          <a:solidFill>
                            <a:schemeClr val="tx1"/>
                          </a:solidFill>
                          <a:effectLst/>
                          <a:latin typeface="+mn-lt"/>
                          <a:ea typeface="+mn-ea"/>
                          <a:cs typeface="+mn-cs"/>
                        </a:rPr>
                        <a:t>HTTP requests</a:t>
                      </a:r>
                      <a:endParaRPr lang="en-US" sz="2000" cap="none" spc="0">
                        <a:solidFill>
                          <a:schemeClr val="tx1"/>
                        </a:solidFill>
                      </a:endParaRPr>
                    </a:p>
                  </a:txBody>
                  <a:tcPr marL="0" marR="99121" marT="39649" marB="297364">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r>
                        <a:rPr lang="en-US" sz="2000" cap="none" spc="0">
                          <a:solidFill>
                            <a:schemeClr val="tx1"/>
                          </a:solidFill>
                        </a:rPr>
                        <a:t>GraphQL data fetching</a:t>
                      </a:r>
                    </a:p>
                  </a:txBody>
                  <a:tcPr marL="0" marR="99121" marT="39649" marB="297364">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r>
                        <a:rPr lang="en-US" sz="2000" cap="none" spc="0">
                          <a:solidFill>
                            <a:schemeClr val="tx1"/>
                          </a:solidFill>
                        </a:rPr>
                        <a:t>Binary Protocol</a:t>
                      </a:r>
                    </a:p>
                  </a:txBody>
                  <a:tcPr marL="0" marR="99121" marT="39649" marB="297364">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302628843"/>
                  </a:ext>
                </a:extLst>
              </a:tr>
              <a:tr h="1029950">
                <a:tc>
                  <a:txBody>
                    <a:bodyPr/>
                    <a:lstStyle/>
                    <a:p>
                      <a:r>
                        <a:rPr lang="en-GB" sz="2000" b="0" i="0" kern="1200" cap="none" spc="0" dirty="0">
                          <a:solidFill>
                            <a:schemeClr val="tx1"/>
                          </a:solidFill>
                          <a:effectLst/>
                          <a:latin typeface="+mn-lt"/>
                          <a:ea typeface="+mn-ea"/>
                          <a:cs typeface="+mn-cs"/>
                        </a:rPr>
                        <a:t>Performance</a:t>
                      </a:r>
                      <a:endParaRPr lang="en-US" sz="2000" cap="none" spc="0" dirty="0">
                        <a:solidFill>
                          <a:schemeClr val="tx1"/>
                        </a:solidFill>
                      </a:endParaRPr>
                    </a:p>
                  </a:txBody>
                  <a:tcPr marL="0" marR="99121" marT="39649" marB="297364">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000" cap="none" spc="0" dirty="0">
                          <a:solidFill>
                            <a:schemeClr val="tx1"/>
                          </a:solidFill>
                        </a:rPr>
                        <a:t>-</a:t>
                      </a:r>
                    </a:p>
                  </a:txBody>
                  <a:tcPr marL="0" marR="99121" marT="39649" marB="297364">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000" cap="none" spc="0" dirty="0">
                          <a:solidFill>
                            <a:schemeClr val="tx1"/>
                          </a:solidFill>
                        </a:rPr>
                        <a:t>Better than Rest </a:t>
                      </a:r>
                    </a:p>
                  </a:txBody>
                  <a:tcPr marL="0" marR="99121" marT="39649" marB="297364">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000" cap="none" spc="0" dirty="0">
                          <a:solidFill>
                            <a:schemeClr val="tx1"/>
                          </a:solidFill>
                        </a:rPr>
                        <a:t>Better than Rest</a:t>
                      </a:r>
                    </a:p>
                  </a:txBody>
                  <a:tcPr marL="0" marR="99121" marT="39649" marB="297364">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750327873"/>
                  </a:ext>
                </a:extLst>
              </a:tr>
            </a:tbl>
          </a:graphicData>
        </a:graphic>
      </p:graphicFrame>
    </p:spTree>
    <p:extLst>
      <p:ext uri="{BB962C8B-B14F-4D97-AF65-F5344CB8AC3E}">
        <p14:creationId xmlns:p14="http://schemas.microsoft.com/office/powerpoint/2010/main" val="2363849117"/>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9E5B90B-721C-684C-8C8A-7DB8A495A909}"/>
              </a:ext>
            </a:extLst>
          </p:cNvPr>
          <p:cNvSpPr>
            <a:spLocks noGrp="1"/>
          </p:cNvSpPr>
          <p:nvPr>
            <p:ph type="title"/>
          </p:nvPr>
        </p:nvSpPr>
        <p:spPr>
          <a:xfrm>
            <a:off x="451514" y="457201"/>
            <a:ext cx="3575737" cy="1332688"/>
          </a:xfrm>
        </p:spPr>
        <p:txBody>
          <a:bodyPr anchor="b">
            <a:normAutofit/>
          </a:bodyPr>
          <a:lstStyle/>
          <a:p>
            <a:pPr algn="ctr"/>
            <a:r>
              <a:rPr lang="en-US" sz="3200">
                <a:solidFill>
                  <a:srgbClr val="FFFFFF"/>
                </a:solidFill>
              </a:rPr>
              <a:t>HTTP VS HTTP/2</a:t>
            </a:r>
          </a:p>
        </p:txBody>
      </p:sp>
      <p:sp>
        <p:nvSpPr>
          <p:cNvPr id="9" name="Content Placeholder 8">
            <a:extLst>
              <a:ext uri="{FF2B5EF4-FFF2-40B4-BE49-F238E27FC236}">
                <a16:creationId xmlns:a16="http://schemas.microsoft.com/office/drawing/2014/main" id="{49938359-ED48-DDC1-7C2C-6B6D3090BC29}"/>
              </a:ext>
            </a:extLst>
          </p:cNvPr>
          <p:cNvSpPr>
            <a:spLocks noGrp="1"/>
          </p:cNvSpPr>
          <p:nvPr>
            <p:ph idx="1"/>
          </p:nvPr>
        </p:nvSpPr>
        <p:spPr>
          <a:xfrm>
            <a:off x="451514" y="2046514"/>
            <a:ext cx="3575737" cy="3994848"/>
          </a:xfrm>
        </p:spPr>
        <p:txBody>
          <a:bodyPr>
            <a:normAutofit/>
          </a:bodyPr>
          <a:lstStyle/>
          <a:p>
            <a:r>
              <a:rPr lang="en-US" sz="1600" dirty="0">
                <a:solidFill>
                  <a:srgbClr val="FFFFFF"/>
                </a:solidFill>
              </a:rPr>
              <a:t>HTTP2 – multiplexing</a:t>
            </a:r>
            <a:br>
              <a:rPr lang="en-US" sz="1600" dirty="0">
                <a:solidFill>
                  <a:srgbClr val="FFFFFF"/>
                </a:solidFill>
              </a:rPr>
            </a:br>
            <a:br>
              <a:rPr lang="en-US" sz="1600" dirty="0">
                <a:solidFill>
                  <a:srgbClr val="FFFFFF"/>
                </a:solidFill>
              </a:rPr>
            </a:br>
            <a:r>
              <a:rPr lang="en-US" sz="1600" dirty="0">
                <a:solidFill>
                  <a:srgbClr val="FFFFFF"/>
                </a:solidFill>
              </a:rPr>
              <a:t>multiple request at once on ONE TCP connection and receive requests in any order</a:t>
            </a:r>
          </a:p>
          <a:p>
            <a:r>
              <a:rPr lang="en-US" sz="1600" dirty="0">
                <a:solidFill>
                  <a:srgbClr val="FFFFFF"/>
                </a:solidFill>
              </a:rPr>
              <a:t>HTTP/1.1 – pipelining</a:t>
            </a:r>
            <a:br>
              <a:rPr lang="en-US" sz="1600" dirty="0">
                <a:solidFill>
                  <a:srgbClr val="FFFFFF"/>
                </a:solidFill>
              </a:rPr>
            </a:br>
            <a:br>
              <a:rPr lang="en-US" sz="1600" dirty="0">
                <a:solidFill>
                  <a:srgbClr val="FFFFFF"/>
                </a:solidFill>
              </a:rPr>
            </a:br>
            <a:r>
              <a:rPr lang="en-US" sz="1600" dirty="0">
                <a:solidFill>
                  <a:srgbClr val="FFFFFF"/>
                </a:solidFill>
              </a:rPr>
              <a:t>receive requests in the same order they were requested</a:t>
            </a:r>
            <a:br>
              <a:rPr lang="en-US" sz="1600" dirty="0">
                <a:solidFill>
                  <a:srgbClr val="FFFFFF"/>
                </a:solidFill>
              </a:rPr>
            </a:br>
            <a:br>
              <a:rPr lang="en-US" sz="1600" dirty="0">
                <a:solidFill>
                  <a:srgbClr val="FFFFFF"/>
                </a:solidFill>
              </a:rPr>
            </a:br>
            <a:endParaRPr lang="en-US" sz="1600" dirty="0">
              <a:solidFill>
                <a:srgbClr val="FFFFFF"/>
              </a:solidFill>
            </a:endParaRPr>
          </a:p>
        </p:txBody>
      </p:sp>
      <p:pic>
        <p:nvPicPr>
          <p:cNvPr id="7" name="Picture 6" descr="A picture containing diagram&#10;&#10;Description automatically generated">
            <a:extLst>
              <a:ext uri="{FF2B5EF4-FFF2-40B4-BE49-F238E27FC236}">
                <a16:creationId xmlns:a16="http://schemas.microsoft.com/office/drawing/2014/main" id="{C2E94AEC-6507-6A40-88E0-6523ACB29A87}"/>
              </a:ext>
            </a:extLst>
          </p:cNvPr>
          <p:cNvPicPr>
            <a:picLocks noChangeAspect="1"/>
          </p:cNvPicPr>
          <p:nvPr/>
        </p:nvPicPr>
        <p:blipFill>
          <a:blip r:embed="rId3"/>
          <a:stretch>
            <a:fillRect/>
          </a:stretch>
        </p:blipFill>
        <p:spPr>
          <a:xfrm>
            <a:off x="5280790" y="733407"/>
            <a:ext cx="6267743" cy="5092540"/>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680030130"/>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E6B23-F8D7-7096-39F4-5FA60A8619C1}"/>
              </a:ext>
            </a:extLst>
          </p:cNvPr>
          <p:cNvSpPr>
            <a:spLocks noGrp="1"/>
          </p:cNvSpPr>
          <p:nvPr>
            <p:ph type="ctrTitle"/>
          </p:nvPr>
        </p:nvSpPr>
        <p:spPr>
          <a:xfrm>
            <a:off x="6562614" y="1625608"/>
            <a:ext cx="4655719" cy="2722164"/>
          </a:xfrm>
        </p:spPr>
        <p:txBody>
          <a:bodyPr>
            <a:noAutofit/>
          </a:bodyPr>
          <a:lstStyle/>
          <a:p>
            <a:r>
              <a:rPr lang="en-GB" sz="4800" dirty="0"/>
              <a:t>Realistic plans to take </a:t>
            </a:r>
            <a:r>
              <a:rPr lang="en-GB" sz="4800" dirty="0" err="1"/>
              <a:t>RefugEAP</a:t>
            </a:r>
            <a:r>
              <a:rPr lang="en-GB" sz="4800" dirty="0"/>
              <a:t> website onward.</a:t>
            </a:r>
          </a:p>
        </p:txBody>
      </p:sp>
      <p:pic>
        <p:nvPicPr>
          <p:cNvPr id="27" name="Picture 3" descr="Network connection abstract against a white background">
            <a:extLst>
              <a:ext uri="{FF2B5EF4-FFF2-40B4-BE49-F238E27FC236}">
                <a16:creationId xmlns:a16="http://schemas.microsoft.com/office/drawing/2014/main" id="{A38BDE51-F787-D03F-C620-7AE7B8AB7C04}"/>
              </a:ext>
            </a:extLst>
          </p:cNvPr>
          <p:cNvPicPr>
            <a:picLocks noChangeAspect="1"/>
          </p:cNvPicPr>
          <p:nvPr/>
        </p:nvPicPr>
        <p:blipFill rotWithShape="1">
          <a:blip r:embed="rId2"/>
          <a:srcRect r="41230" b="-1"/>
          <a:stretch/>
        </p:blipFill>
        <p:spPr>
          <a:xfrm>
            <a:off x="20" y="10"/>
            <a:ext cx="6038037" cy="6857990"/>
          </a:xfrm>
          <a:prstGeom prst="rect">
            <a:avLst/>
          </a:prstGeom>
        </p:spPr>
      </p:pic>
    </p:spTree>
    <p:extLst>
      <p:ext uri="{BB962C8B-B14F-4D97-AF65-F5344CB8AC3E}">
        <p14:creationId xmlns:p14="http://schemas.microsoft.com/office/powerpoint/2010/main" val="2701810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7F0B5-DC81-7F72-E457-4B068FEE0F91}"/>
              </a:ext>
            </a:extLst>
          </p:cNvPr>
          <p:cNvSpPr>
            <a:spLocks noGrp="1"/>
          </p:cNvSpPr>
          <p:nvPr>
            <p:ph type="title"/>
          </p:nvPr>
        </p:nvSpPr>
        <p:spPr>
          <a:xfrm>
            <a:off x="565150" y="254501"/>
            <a:ext cx="4114799" cy="1446550"/>
          </a:xfrm>
        </p:spPr>
        <p:txBody>
          <a:bodyPr>
            <a:normAutofit/>
          </a:bodyPr>
          <a:lstStyle/>
          <a:p>
            <a:r>
              <a:rPr lang="en-GB" dirty="0"/>
              <a:t>Community Building </a:t>
            </a:r>
          </a:p>
        </p:txBody>
      </p:sp>
      <p:sp>
        <p:nvSpPr>
          <p:cNvPr id="3" name="Content Placeholder 2">
            <a:extLst>
              <a:ext uri="{FF2B5EF4-FFF2-40B4-BE49-F238E27FC236}">
                <a16:creationId xmlns:a16="http://schemas.microsoft.com/office/drawing/2014/main" id="{E1895D73-5AAD-7E4E-DF6D-9ECC4AA86B37}"/>
              </a:ext>
            </a:extLst>
          </p:cNvPr>
          <p:cNvSpPr>
            <a:spLocks noGrp="1"/>
          </p:cNvSpPr>
          <p:nvPr>
            <p:ph idx="1"/>
          </p:nvPr>
        </p:nvSpPr>
        <p:spPr>
          <a:xfrm>
            <a:off x="565150" y="2691638"/>
            <a:ext cx="4114799" cy="3188586"/>
          </a:xfrm>
        </p:spPr>
        <p:txBody>
          <a:bodyPr>
            <a:normAutofit/>
          </a:bodyPr>
          <a:lstStyle/>
          <a:p>
            <a:pPr>
              <a:lnSpc>
                <a:spcPct val="90000"/>
              </a:lnSpc>
            </a:pPr>
            <a:r>
              <a:rPr lang="en-GB" sz="2000" dirty="0"/>
              <a:t>Encouraging user engagement by creating and maintaining a sense of community on the platform. </a:t>
            </a:r>
          </a:p>
          <a:p>
            <a:pPr>
              <a:lnSpc>
                <a:spcPct val="90000"/>
              </a:lnSpc>
            </a:pPr>
            <a:r>
              <a:rPr lang="en-GB" sz="2000" dirty="0"/>
              <a:t>Implementing features such as discussion forums or user-generated content sections that enable users to share their experiences, knowledge, and support.</a:t>
            </a:r>
          </a:p>
        </p:txBody>
      </p:sp>
      <p:pic>
        <p:nvPicPr>
          <p:cNvPr id="4" name="Picture 3" descr="A group of people around a globe&#10;&#10;Description automatically generated with medium confidence">
            <a:extLst>
              <a:ext uri="{FF2B5EF4-FFF2-40B4-BE49-F238E27FC236}">
                <a16:creationId xmlns:a16="http://schemas.microsoft.com/office/drawing/2014/main" id="{23CACC5C-F12A-6EA5-51F3-3262FE5DE406}"/>
              </a:ext>
            </a:extLst>
          </p:cNvPr>
          <p:cNvPicPr>
            <a:picLocks noChangeAspect="1"/>
          </p:cNvPicPr>
          <p:nvPr/>
        </p:nvPicPr>
        <p:blipFill rotWithShape="1">
          <a:blip r:embed="rId2"/>
          <a:srcRect l="23676" r="25524"/>
          <a:stretch/>
        </p:blipFill>
        <p:spPr>
          <a:xfrm>
            <a:off x="5224242" y="10"/>
            <a:ext cx="6967758" cy="6857990"/>
          </a:xfrm>
          <a:prstGeom prst="rect">
            <a:avLst/>
          </a:prstGeom>
        </p:spPr>
      </p:pic>
    </p:spTree>
    <p:extLst>
      <p:ext uri="{BB962C8B-B14F-4D97-AF65-F5344CB8AC3E}">
        <p14:creationId xmlns:p14="http://schemas.microsoft.com/office/powerpoint/2010/main" val="2053209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2D3B4-8CAA-7908-5F4F-389AEC0652DF}"/>
              </a:ext>
            </a:extLst>
          </p:cNvPr>
          <p:cNvSpPr>
            <a:spLocks noGrp="1"/>
          </p:cNvSpPr>
          <p:nvPr>
            <p:ph type="title"/>
          </p:nvPr>
        </p:nvSpPr>
        <p:spPr/>
        <p:txBody>
          <a:bodyPr/>
          <a:lstStyle/>
          <a:p>
            <a:r>
              <a:rPr lang="en-GB" dirty="0"/>
              <a:t>Accessibility and inclusivity</a:t>
            </a:r>
          </a:p>
        </p:txBody>
      </p:sp>
      <p:sp>
        <p:nvSpPr>
          <p:cNvPr id="3" name="Content Placeholder 2">
            <a:extLst>
              <a:ext uri="{FF2B5EF4-FFF2-40B4-BE49-F238E27FC236}">
                <a16:creationId xmlns:a16="http://schemas.microsoft.com/office/drawing/2014/main" id="{6BD8689B-E0AB-7D9C-8EEA-17D0BBF2CC6F}"/>
              </a:ext>
            </a:extLst>
          </p:cNvPr>
          <p:cNvSpPr>
            <a:spLocks noGrp="1"/>
          </p:cNvSpPr>
          <p:nvPr>
            <p:ph idx="1"/>
          </p:nvPr>
        </p:nvSpPr>
        <p:spPr>
          <a:xfrm>
            <a:off x="6220959" y="2263633"/>
            <a:ext cx="5222972" cy="2998582"/>
          </a:xfrm>
        </p:spPr>
        <p:txBody>
          <a:bodyPr>
            <a:normAutofit/>
          </a:bodyPr>
          <a:lstStyle/>
          <a:p>
            <a:r>
              <a:rPr lang="en-GB" dirty="0"/>
              <a:t>Ensuring that the website remains accessible and inclusive for all users, including those with disabilities. </a:t>
            </a:r>
          </a:p>
          <a:p>
            <a:r>
              <a:rPr lang="en-GB" dirty="0"/>
              <a:t>Regularly check the website for compliance with accessibility guidelines and making necessary adjustments to maintain an inclusive experience for all users.</a:t>
            </a:r>
          </a:p>
        </p:txBody>
      </p:sp>
      <p:pic>
        <p:nvPicPr>
          <p:cNvPr id="4" name="Picture 3">
            <a:extLst>
              <a:ext uri="{FF2B5EF4-FFF2-40B4-BE49-F238E27FC236}">
                <a16:creationId xmlns:a16="http://schemas.microsoft.com/office/drawing/2014/main" id="{44BA3307-0F5E-7F33-5140-198907FB1EBC}"/>
              </a:ext>
            </a:extLst>
          </p:cNvPr>
          <p:cNvPicPr>
            <a:picLocks noChangeAspect="1"/>
          </p:cNvPicPr>
          <p:nvPr/>
        </p:nvPicPr>
        <p:blipFill>
          <a:blip r:embed="rId2"/>
          <a:stretch>
            <a:fillRect/>
          </a:stretch>
        </p:blipFill>
        <p:spPr>
          <a:xfrm>
            <a:off x="873028" y="2445753"/>
            <a:ext cx="4092825" cy="3204098"/>
          </a:xfrm>
          <a:prstGeom prst="rect">
            <a:avLst/>
          </a:prstGeom>
        </p:spPr>
      </p:pic>
    </p:spTree>
    <p:extLst>
      <p:ext uri="{BB962C8B-B14F-4D97-AF65-F5344CB8AC3E}">
        <p14:creationId xmlns:p14="http://schemas.microsoft.com/office/powerpoint/2010/main" val="1796306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49A02-057D-6DFC-BE0A-440492C510D4}"/>
              </a:ext>
            </a:extLst>
          </p:cNvPr>
          <p:cNvSpPr>
            <a:spLocks noGrp="1"/>
          </p:cNvSpPr>
          <p:nvPr>
            <p:ph type="title"/>
          </p:nvPr>
        </p:nvSpPr>
        <p:spPr>
          <a:xfrm>
            <a:off x="716216" y="599588"/>
            <a:ext cx="10571998" cy="970450"/>
          </a:xfrm>
        </p:spPr>
        <p:txBody>
          <a:bodyPr/>
          <a:lstStyle/>
          <a:p>
            <a:r>
              <a:rPr lang="en-GB" dirty="0"/>
              <a:t>User feedback and Iterative Improvements</a:t>
            </a:r>
          </a:p>
        </p:txBody>
      </p:sp>
      <p:sp>
        <p:nvSpPr>
          <p:cNvPr id="3" name="Content Placeholder 2">
            <a:extLst>
              <a:ext uri="{FF2B5EF4-FFF2-40B4-BE49-F238E27FC236}">
                <a16:creationId xmlns:a16="http://schemas.microsoft.com/office/drawing/2014/main" id="{5E70307F-4EE7-F4BD-5DD5-2AF0F4ACEB2D}"/>
              </a:ext>
            </a:extLst>
          </p:cNvPr>
          <p:cNvSpPr>
            <a:spLocks noGrp="1"/>
          </p:cNvSpPr>
          <p:nvPr>
            <p:ph idx="1"/>
          </p:nvPr>
        </p:nvSpPr>
        <p:spPr>
          <a:xfrm>
            <a:off x="565150" y="2691638"/>
            <a:ext cx="6878387" cy="3188586"/>
          </a:xfrm>
        </p:spPr>
        <p:txBody>
          <a:bodyPr/>
          <a:lstStyle/>
          <a:p>
            <a:r>
              <a:rPr lang="en-GB" dirty="0"/>
              <a:t> Collecting feedback from users to better understand what features of the interface they like, and to identify areas of improvement. </a:t>
            </a:r>
          </a:p>
          <a:p>
            <a:r>
              <a:rPr lang="en-GB" dirty="0"/>
              <a:t>This will aid and prioritise new features and enhancements, ensuring that the website continues to meet the needs of refugees and stakeholders effectively.</a:t>
            </a:r>
          </a:p>
        </p:txBody>
      </p:sp>
      <p:pic>
        <p:nvPicPr>
          <p:cNvPr id="4" name="Picture 3">
            <a:extLst>
              <a:ext uri="{FF2B5EF4-FFF2-40B4-BE49-F238E27FC236}">
                <a16:creationId xmlns:a16="http://schemas.microsoft.com/office/drawing/2014/main" id="{12156B08-C8C4-9CE3-4C1C-B0F2B8D269AB}"/>
              </a:ext>
            </a:extLst>
          </p:cNvPr>
          <p:cNvPicPr>
            <a:picLocks noChangeAspect="1"/>
          </p:cNvPicPr>
          <p:nvPr/>
        </p:nvPicPr>
        <p:blipFill>
          <a:blip r:embed="rId2"/>
          <a:stretch>
            <a:fillRect/>
          </a:stretch>
        </p:blipFill>
        <p:spPr>
          <a:xfrm>
            <a:off x="7780221" y="1417762"/>
            <a:ext cx="3846629" cy="2547751"/>
          </a:xfrm>
          <a:prstGeom prst="rect">
            <a:avLst/>
          </a:prstGeom>
        </p:spPr>
      </p:pic>
    </p:spTree>
    <p:extLst>
      <p:ext uri="{BB962C8B-B14F-4D97-AF65-F5344CB8AC3E}">
        <p14:creationId xmlns:p14="http://schemas.microsoft.com/office/powerpoint/2010/main" val="398401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7DB6-2C44-F27C-481F-38E65878A5A5}"/>
              </a:ext>
            </a:extLst>
          </p:cNvPr>
          <p:cNvSpPr>
            <a:spLocks noGrp="1"/>
          </p:cNvSpPr>
          <p:nvPr>
            <p:ph type="title"/>
          </p:nvPr>
        </p:nvSpPr>
        <p:spPr>
          <a:xfrm>
            <a:off x="801288" y="619467"/>
            <a:ext cx="10571998" cy="970450"/>
          </a:xfrm>
        </p:spPr>
        <p:txBody>
          <a:bodyPr/>
          <a:lstStyle/>
          <a:p>
            <a:r>
              <a:rPr lang="en-GB" dirty="0"/>
              <a:t>Technical maintenance and security implementation.</a:t>
            </a:r>
          </a:p>
        </p:txBody>
      </p:sp>
      <p:sp>
        <p:nvSpPr>
          <p:cNvPr id="3" name="Content Placeholder 2">
            <a:extLst>
              <a:ext uri="{FF2B5EF4-FFF2-40B4-BE49-F238E27FC236}">
                <a16:creationId xmlns:a16="http://schemas.microsoft.com/office/drawing/2014/main" id="{FEE70312-F306-54AE-D2C7-00E54FF3F4A3}"/>
              </a:ext>
            </a:extLst>
          </p:cNvPr>
          <p:cNvSpPr>
            <a:spLocks noGrp="1"/>
          </p:cNvSpPr>
          <p:nvPr>
            <p:ph idx="1"/>
          </p:nvPr>
        </p:nvSpPr>
        <p:spPr/>
        <p:txBody>
          <a:bodyPr/>
          <a:lstStyle/>
          <a:p>
            <a:r>
              <a:rPr lang="en-GB" dirty="0"/>
              <a:t>Scheduling periodic maintenance to ensure the website remains secure, stable, and up-to-date with current technologies. </a:t>
            </a:r>
          </a:p>
          <a:p>
            <a:r>
              <a:rPr lang="en-GB" dirty="0"/>
              <a:t>Implement regular security checks, updates, and backups to safeguard user data and minimize potential downtime.</a:t>
            </a:r>
          </a:p>
        </p:txBody>
      </p:sp>
      <p:pic>
        <p:nvPicPr>
          <p:cNvPr id="4" name="Picture 3">
            <a:extLst>
              <a:ext uri="{FF2B5EF4-FFF2-40B4-BE49-F238E27FC236}">
                <a16:creationId xmlns:a16="http://schemas.microsoft.com/office/drawing/2014/main" id="{1058DC83-FF58-3A00-C248-AE0430104E9C}"/>
              </a:ext>
            </a:extLst>
          </p:cNvPr>
          <p:cNvPicPr>
            <a:picLocks noChangeAspect="1"/>
          </p:cNvPicPr>
          <p:nvPr/>
        </p:nvPicPr>
        <p:blipFill>
          <a:blip r:embed="rId2"/>
          <a:stretch>
            <a:fillRect/>
          </a:stretch>
        </p:blipFill>
        <p:spPr>
          <a:xfrm>
            <a:off x="8832445" y="1927996"/>
            <a:ext cx="3001108" cy="2004647"/>
          </a:xfrm>
          <a:prstGeom prst="rect">
            <a:avLst/>
          </a:prstGeom>
        </p:spPr>
      </p:pic>
    </p:spTree>
    <p:extLst>
      <p:ext uri="{BB962C8B-B14F-4D97-AF65-F5344CB8AC3E}">
        <p14:creationId xmlns:p14="http://schemas.microsoft.com/office/powerpoint/2010/main" val="2375476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7896-96E6-1B05-4505-508BFA8C1B35}"/>
              </a:ext>
            </a:extLst>
          </p:cNvPr>
          <p:cNvSpPr>
            <a:spLocks noGrp="1"/>
          </p:cNvSpPr>
          <p:nvPr>
            <p:ph type="ctrTitle"/>
          </p:nvPr>
        </p:nvSpPr>
        <p:spPr/>
        <p:txBody>
          <a:bodyPr/>
          <a:lstStyle/>
          <a:p>
            <a:r>
              <a:rPr lang="en-GB" dirty="0"/>
              <a:t>A software design decision</a:t>
            </a:r>
          </a:p>
        </p:txBody>
      </p:sp>
      <p:sp>
        <p:nvSpPr>
          <p:cNvPr id="3" name="Subtitle 2">
            <a:extLst>
              <a:ext uri="{FF2B5EF4-FFF2-40B4-BE49-F238E27FC236}">
                <a16:creationId xmlns:a16="http://schemas.microsoft.com/office/drawing/2014/main" id="{E43F51A0-4DDE-D6AB-041E-F201493BBC1A}"/>
              </a:ext>
            </a:extLst>
          </p:cNvPr>
          <p:cNvSpPr>
            <a:spLocks noGrp="1"/>
          </p:cNvSpPr>
          <p:nvPr>
            <p:ph type="subTitle" idx="1"/>
          </p:nvPr>
        </p:nvSpPr>
        <p:spPr/>
        <p:txBody>
          <a:bodyPr/>
          <a:lstStyle/>
          <a:p>
            <a:r>
              <a:rPr lang="en-GB" dirty="0"/>
              <a:t>Homepage links and theme</a:t>
            </a:r>
          </a:p>
        </p:txBody>
      </p:sp>
    </p:spTree>
    <p:extLst>
      <p:ext uri="{BB962C8B-B14F-4D97-AF65-F5344CB8AC3E}">
        <p14:creationId xmlns:p14="http://schemas.microsoft.com/office/powerpoint/2010/main" val="2016554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B82547-2424-4E7A-A98B-75206EE73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3">
            <a:extLst>
              <a:ext uri="{FF2B5EF4-FFF2-40B4-BE49-F238E27FC236}">
                <a16:creationId xmlns:a16="http://schemas.microsoft.com/office/drawing/2014/main" id="{5109BC2F-9616-4D7D-9E98-57898009A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FDF4B65-2591-564D-A023-F3EEF6F100C5}"/>
              </a:ext>
            </a:extLst>
          </p:cNvPr>
          <p:cNvSpPr>
            <a:spLocks noGrp="1"/>
          </p:cNvSpPr>
          <p:nvPr>
            <p:ph type="title"/>
          </p:nvPr>
        </p:nvSpPr>
        <p:spPr>
          <a:xfrm>
            <a:off x="641754" y="1687286"/>
            <a:ext cx="3269463" cy="3978017"/>
          </a:xfrm>
        </p:spPr>
        <p:txBody>
          <a:bodyPr anchor="t">
            <a:normAutofit/>
          </a:bodyPr>
          <a:lstStyle/>
          <a:p>
            <a:r>
              <a:rPr lang="en-US" dirty="0"/>
              <a:t>Project Software Architecture</a:t>
            </a:r>
          </a:p>
        </p:txBody>
      </p:sp>
      <p:graphicFrame>
        <p:nvGraphicFramePr>
          <p:cNvPr id="7" name="Content Placeholder 2">
            <a:extLst>
              <a:ext uri="{FF2B5EF4-FFF2-40B4-BE49-F238E27FC236}">
                <a16:creationId xmlns:a16="http://schemas.microsoft.com/office/drawing/2014/main" id="{E366D20B-0F94-DBE0-849F-8AA9D4A035AE}"/>
              </a:ext>
            </a:extLst>
          </p:cNvPr>
          <p:cNvGraphicFramePr>
            <a:graphicFrameLocks noGrp="1"/>
          </p:cNvGraphicFramePr>
          <p:nvPr>
            <p:ph idx="1"/>
          </p:nvPr>
        </p:nvGraphicFramePr>
        <p:xfrm>
          <a:off x="5508820" y="965200"/>
          <a:ext cx="5728344" cy="49029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64505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ontent Placeholder 6" descr="Chart, funnel chart&#10;&#10;Description automatically generated">
            <a:extLst>
              <a:ext uri="{FF2B5EF4-FFF2-40B4-BE49-F238E27FC236}">
                <a16:creationId xmlns:a16="http://schemas.microsoft.com/office/drawing/2014/main" id="{F42A73FE-0747-850D-348C-3A4460FD335D}"/>
              </a:ext>
            </a:extLst>
          </p:cNvPr>
          <p:cNvPicPr>
            <a:picLocks noChangeAspect="1"/>
          </p:cNvPicPr>
          <p:nvPr/>
        </p:nvPicPr>
        <p:blipFill rotWithShape="1">
          <a:blip r:embed="rId3">
            <a:extLst>
              <a:ext uri="{28A0092B-C50C-407E-A947-70E740481C1C}">
                <a14:useLocalDpi xmlns:a14="http://schemas.microsoft.com/office/drawing/2010/main" val="0"/>
              </a:ext>
            </a:extLst>
          </a:blip>
          <a:srcRect r="33326" b="23256"/>
          <a:stretch/>
        </p:blipFill>
        <p:spPr bwMode="auto">
          <a:xfrm>
            <a:off x="4553485" y="3187581"/>
            <a:ext cx="7040638" cy="1898652"/>
          </a:xfrm>
          <a:prstGeom prst="rect">
            <a:avLst/>
          </a:prstGeom>
          <a:ln>
            <a:noFill/>
          </a:ln>
          <a:effectLst>
            <a:outerShdw blurRad="50800" dir="14400000">
              <a:srgbClr val="000000">
                <a:alpha val="40000"/>
              </a:srgbClr>
            </a:outerShdw>
          </a:effectLst>
          <a:extLst>
            <a:ext uri="{53640926-AAD7-44D8-BBD7-CCE9431645EC}">
              <a14:shadowObscured xmlns:a14="http://schemas.microsoft.com/office/drawing/2010/main"/>
            </a:ext>
          </a:extLst>
        </p:spPr>
      </p:pic>
      <p:sp>
        <p:nvSpPr>
          <p:cNvPr id="25" name="Title 24">
            <a:extLst>
              <a:ext uri="{FF2B5EF4-FFF2-40B4-BE49-F238E27FC236}">
                <a16:creationId xmlns:a16="http://schemas.microsoft.com/office/drawing/2014/main" id="{3FBC321C-0961-4C0F-2951-9DD6609FFA0D}"/>
              </a:ext>
            </a:extLst>
          </p:cNvPr>
          <p:cNvSpPr>
            <a:spLocks noGrp="1"/>
          </p:cNvSpPr>
          <p:nvPr>
            <p:ph type="title"/>
          </p:nvPr>
        </p:nvSpPr>
        <p:spPr>
          <a:xfrm>
            <a:off x="810001" y="1277376"/>
            <a:ext cx="10571998" cy="970450"/>
          </a:xfrm>
        </p:spPr>
        <p:txBody>
          <a:bodyPr/>
          <a:lstStyle/>
          <a:p>
            <a:r>
              <a:rPr lang="en-GB" dirty="0">
                <a:latin typeface="+mj-lt"/>
              </a:rPr>
              <a:t>A </a:t>
            </a:r>
            <a:r>
              <a:rPr lang="en-GB" sz="4000" dirty="0">
                <a:latin typeface="+mj-lt"/>
              </a:rPr>
              <a:t>snippet</a:t>
            </a:r>
            <a:r>
              <a:rPr lang="en-GB" dirty="0">
                <a:latin typeface="+mj-lt"/>
              </a:rPr>
              <a:t> </a:t>
            </a:r>
            <a:r>
              <a:rPr lang="en-GB" sz="4000" dirty="0">
                <a:latin typeface="+mj-lt"/>
              </a:rPr>
              <a:t>of the site before any design decisions were made</a:t>
            </a:r>
            <a:br>
              <a:rPr lang="en-GB" sz="4000" dirty="0">
                <a:latin typeface="+mj-lt"/>
              </a:rPr>
            </a:br>
            <a:endParaRPr lang="en-GB" dirty="0"/>
          </a:p>
        </p:txBody>
      </p:sp>
      <p:sp>
        <p:nvSpPr>
          <p:cNvPr id="26" name="Title 1">
            <a:extLst>
              <a:ext uri="{FF2B5EF4-FFF2-40B4-BE49-F238E27FC236}">
                <a16:creationId xmlns:a16="http://schemas.microsoft.com/office/drawing/2014/main" id="{91D8FB8A-33FA-C85A-91A4-7FCFA5639C44}"/>
              </a:ext>
            </a:extLst>
          </p:cNvPr>
          <p:cNvSpPr txBox="1">
            <a:spLocks/>
          </p:cNvSpPr>
          <p:nvPr/>
        </p:nvSpPr>
        <p:spPr>
          <a:xfrm>
            <a:off x="505200" y="5709465"/>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a:t>Lacking structure </a:t>
            </a:r>
            <a:br>
              <a:rPr lang="en-GB" sz="2400" dirty="0"/>
            </a:br>
            <a:br>
              <a:rPr lang="en-GB" sz="2400" dirty="0"/>
            </a:br>
            <a:r>
              <a:rPr lang="en-GB" sz="2400" dirty="0"/>
              <a:t>Harsh colour scheme </a:t>
            </a:r>
            <a:br>
              <a:rPr lang="en-GB" sz="2400" dirty="0"/>
            </a:br>
            <a:br>
              <a:rPr lang="en-GB" sz="2400" dirty="0"/>
            </a:br>
            <a:r>
              <a:rPr lang="en-GB" sz="2400" dirty="0"/>
              <a:t>Different fonts</a:t>
            </a:r>
            <a:br>
              <a:rPr lang="en-GB" sz="2400" dirty="0"/>
            </a:br>
            <a:br>
              <a:rPr lang="en-GB" sz="2400" dirty="0"/>
            </a:br>
            <a:r>
              <a:rPr lang="en-GB" sz="2400" dirty="0"/>
              <a:t>Unorganised </a:t>
            </a:r>
            <a:br>
              <a:rPr lang="en-GB" sz="2400" dirty="0"/>
            </a:br>
            <a:br>
              <a:rPr lang="en-GB" sz="2400" dirty="0"/>
            </a:br>
            <a:br>
              <a:rPr lang="en-GB" sz="2400" dirty="0"/>
            </a:br>
            <a:endParaRPr lang="en-GB" sz="2400" dirty="0"/>
          </a:p>
        </p:txBody>
      </p:sp>
    </p:spTree>
    <p:extLst>
      <p:ext uri="{BB962C8B-B14F-4D97-AF65-F5344CB8AC3E}">
        <p14:creationId xmlns:p14="http://schemas.microsoft.com/office/powerpoint/2010/main" val="2591509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descr="Graphical user interface, text&#10;&#10;Description automatically generated">
            <a:extLst>
              <a:ext uri="{FF2B5EF4-FFF2-40B4-BE49-F238E27FC236}">
                <a16:creationId xmlns:a16="http://schemas.microsoft.com/office/drawing/2014/main" id="{48A2563A-831B-4E23-9B1F-B3595513CE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9221" y="1505148"/>
            <a:ext cx="4311872" cy="1784442"/>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C0556483-D6B2-89C6-8C3C-52753F2544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8937" y="3289590"/>
            <a:ext cx="3592439" cy="1784441"/>
          </a:xfrm>
          <a:prstGeom prst="rect">
            <a:avLst/>
          </a:prstGeom>
        </p:spPr>
      </p:pic>
      <p:sp>
        <p:nvSpPr>
          <p:cNvPr id="13" name="Title 1">
            <a:extLst>
              <a:ext uri="{FF2B5EF4-FFF2-40B4-BE49-F238E27FC236}">
                <a16:creationId xmlns:a16="http://schemas.microsoft.com/office/drawing/2014/main" id="{40FA1E56-F11B-A8EA-6565-0061FC377A0B}"/>
              </a:ext>
            </a:extLst>
          </p:cNvPr>
          <p:cNvSpPr txBox="1">
            <a:spLocks/>
          </p:cNvSpPr>
          <p:nvPr/>
        </p:nvSpPr>
        <p:spPr>
          <a:xfrm>
            <a:off x="650907" y="2283196"/>
            <a:ext cx="6219325" cy="2534214"/>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800" dirty="0"/>
              <a:t>These were the homepage links we first created and were trying to transform. </a:t>
            </a:r>
            <a:br>
              <a:rPr lang="en-GB" sz="2800" dirty="0"/>
            </a:br>
            <a:br>
              <a:rPr lang="en-GB" sz="2800" dirty="0"/>
            </a:br>
            <a:r>
              <a:rPr lang="en-GB" sz="2800" dirty="0"/>
              <a:t>It was lacking and did not meet the requirements given to us by our client.</a:t>
            </a:r>
          </a:p>
        </p:txBody>
      </p:sp>
    </p:spTree>
    <p:extLst>
      <p:ext uri="{BB962C8B-B14F-4D97-AF65-F5344CB8AC3E}">
        <p14:creationId xmlns:p14="http://schemas.microsoft.com/office/powerpoint/2010/main" val="412668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E1F0C-EC27-5AC8-05A9-A6612FC4B0B7}"/>
              </a:ext>
            </a:extLst>
          </p:cNvPr>
          <p:cNvSpPr>
            <a:spLocks noGrp="1"/>
          </p:cNvSpPr>
          <p:nvPr>
            <p:ph type="title"/>
          </p:nvPr>
        </p:nvSpPr>
        <p:spPr/>
        <p:txBody>
          <a:bodyPr>
            <a:noAutofit/>
          </a:bodyPr>
          <a:lstStyle/>
          <a:p>
            <a:r>
              <a:rPr lang="en-GB" sz="2800" dirty="0"/>
              <a:t>Inspiration from two sites;  Apple and the official EAP website. </a:t>
            </a:r>
          </a:p>
        </p:txBody>
      </p:sp>
      <p:pic>
        <p:nvPicPr>
          <p:cNvPr id="5" name="Content Placeholder 4">
            <a:extLst>
              <a:ext uri="{FF2B5EF4-FFF2-40B4-BE49-F238E27FC236}">
                <a16:creationId xmlns:a16="http://schemas.microsoft.com/office/drawing/2014/main" id="{1F2394D9-BB03-B3CE-FC2B-01D9F6AEAE45}"/>
              </a:ext>
            </a:extLst>
          </p:cNvPr>
          <p:cNvPicPr>
            <a:picLocks noGrp="1" noChangeAspect="1"/>
          </p:cNvPicPr>
          <p:nvPr>
            <p:ph idx="1"/>
          </p:nvPr>
        </p:nvPicPr>
        <p:blipFill>
          <a:blip r:embed="rId3"/>
          <a:stretch>
            <a:fillRect/>
          </a:stretch>
        </p:blipFill>
        <p:spPr>
          <a:xfrm>
            <a:off x="457323" y="2581375"/>
            <a:ext cx="5387557" cy="2497357"/>
          </a:xfrm>
        </p:spPr>
      </p:pic>
      <p:pic>
        <p:nvPicPr>
          <p:cNvPr id="7" name="Picture 6">
            <a:extLst>
              <a:ext uri="{FF2B5EF4-FFF2-40B4-BE49-F238E27FC236}">
                <a16:creationId xmlns:a16="http://schemas.microsoft.com/office/drawing/2014/main" id="{FD3FB48D-72EE-EAB6-3366-9B55D27F01F8}"/>
              </a:ext>
            </a:extLst>
          </p:cNvPr>
          <p:cNvPicPr>
            <a:picLocks noChangeAspect="1"/>
          </p:cNvPicPr>
          <p:nvPr/>
        </p:nvPicPr>
        <p:blipFill rotWithShape="1">
          <a:blip r:embed="rId4"/>
          <a:srcRect t="7080"/>
          <a:stretch/>
        </p:blipFill>
        <p:spPr>
          <a:xfrm>
            <a:off x="6225129" y="3830054"/>
            <a:ext cx="5244975" cy="2482486"/>
          </a:xfrm>
          <a:prstGeom prst="rect">
            <a:avLst/>
          </a:prstGeom>
        </p:spPr>
      </p:pic>
    </p:spTree>
    <p:extLst>
      <p:ext uri="{BB962C8B-B14F-4D97-AF65-F5344CB8AC3E}">
        <p14:creationId xmlns:p14="http://schemas.microsoft.com/office/powerpoint/2010/main" val="3042104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A992-7781-D039-D5E5-E472D92DE2E0}"/>
              </a:ext>
            </a:extLst>
          </p:cNvPr>
          <p:cNvSpPr>
            <a:spLocks noGrp="1"/>
          </p:cNvSpPr>
          <p:nvPr>
            <p:ph type="title"/>
          </p:nvPr>
        </p:nvSpPr>
        <p:spPr/>
        <p:txBody>
          <a:bodyPr/>
          <a:lstStyle/>
          <a:p>
            <a:r>
              <a:rPr lang="en-GB" dirty="0"/>
              <a:t>The final sketch. </a:t>
            </a:r>
          </a:p>
        </p:txBody>
      </p:sp>
      <p:pic>
        <p:nvPicPr>
          <p:cNvPr id="1026" name="Picture 2">
            <a:extLst>
              <a:ext uri="{FF2B5EF4-FFF2-40B4-BE49-F238E27FC236}">
                <a16:creationId xmlns:a16="http://schemas.microsoft.com/office/drawing/2014/main" id="{67E7D902-966E-0174-A601-BE1D20EBEAA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429423" y="2128715"/>
            <a:ext cx="3333154" cy="4444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195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imeline&#10;&#10;Description automatically generated">
            <a:extLst>
              <a:ext uri="{FF2B5EF4-FFF2-40B4-BE49-F238E27FC236}">
                <a16:creationId xmlns:a16="http://schemas.microsoft.com/office/drawing/2014/main" id="{62CEA700-6EBF-42ED-C339-3F11A665BC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2683" y="2283736"/>
            <a:ext cx="4646632" cy="4127076"/>
          </a:xfrm>
          <a:prstGeom prst="rect">
            <a:avLst/>
          </a:prstGeom>
        </p:spPr>
      </p:pic>
      <p:sp>
        <p:nvSpPr>
          <p:cNvPr id="9" name="Title 1">
            <a:extLst>
              <a:ext uri="{FF2B5EF4-FFF2-40B4-BE49-F238E27FC236}">
                <a16:creationId xmlns:a16="http://schemas.microsoft.com/office/drawing/2014/main" id="{BAC4ECE6-3CCC-A4C6-9C50-A5A69180CDA4}"/>
              </a:ext>
            </a:extLst>
          </p:cNvPr>
          <p:cNvSpPr>
            <a:spLocks noGrp="1"/>
          </p:cNvSpPr>
          <p:nvPr>
            <p:ph type="title"/>
          </p:nvPr>
        </p:nvSpPr>
        <p:spPr/>
        <p:txBody>
          <a:bodyPr>
            <a:noAutofit/>
          </a:bodyPr>
          <a:lstStyle/>
          <a:p>
            <a:r>
              <a:rPr lang="en-GB" sz="2800" dirty="0"/>
              <a:t>Our final homepage link design.</a:t>
            </a:r>
          </a:p>
        </p:txBody>
      </p:sp>
    </p:spTree>
    <p:extLst>
      <p:ext uri="{BB962C8B-B14F-4D97-AF65-F5344CB8AC3E}">
        <p14:creationId xmlns:p14="http://schemas.microsoft.com/office/powerpoint/2010/main" val="2867499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DF5EE-8F30-5DE9-8B40-177140EDC72B}"/>
              </a:ext>
            </a:extLst>
          </p:cNvPr>
          <p:cNvSpPr>
            <a:spLocks noGrp="1"/>
          </p:cNvSpPr>
          <p:nvPr>
            <p:ph type="title"/>
          </p:nvPr>
        </p:nvSpPr>
        <p:spPr/>
        <p:txBody>
          <a:bodyPr/>
          <a:lstStyle/>
          <a:p>
            <a:r>
              <a:rPr lang="en-GB" dirty="0"/>
              <a:t>Colour scheme</a:t>
            </a:r>
          </a:p>
        </p:txBody>
      </p:sp>
      <p:pic>
        <p:nvPicPr>
          <p:cNvPr id="4" name="Picture 3" descr="Graphical user interface, text, website&#10;&#10;Description automatically generated">
            <a:extLst>
              <a:ext uri="{FF2B5EF4-FFF2-40B4-BE49-F238E27FC236}">
                <a16:creationId xmlns:a16="http://schemas.microsoft.com/office/drawing/2014/main" id="{0F02D86A-B239-3D77-2BC2-ADE7703F5927}"/>
              </a:ext>
            </a:extLst>
          </p:cNvPr>
          <p:cNvPicPr>
            <a:picLocks noChangeAspect="1"/>
          </p:cNvPicPr>
          <p:nvPr/>
        </p:nvPicPr>
        <p:blipFill>
          <a:blip r:embed="rId3"/>
          <a:stretch>
            <a:fillRect/>
          </a:stretch>
        </p:blipFill>
        <p:spPr>
          <a:xfrm>
            <a:off x="810000" y="2512178"/>
            <a:ext cx="4781550" cy="2623820"/>
          </a:xfrm>
          <a:prstGeom prst="rect">
            <a:avLst/>
          </a:prstGeom>
        </p:spPr>
      </p:pic>
      <p:pic>
        <p:nvPicPr>
          <p:cNvPr id="5" name="Picture 4" descr="A group of people smiling&#10;&#10;Description automatically generated with low confidence">
            <a:extLst>
              <a:ext uri="{FF2B5EF4-FFF2-40B4-BE49-F238E27FC236}">
                <a16:creationId xmlns:a16="http://schemas.microsoft.com/office/drawing/2014/main" id="{519AC0DE-6903-E243-1F15-C04745680E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8366" y="3573640"/>
            <a:ext cx="4590911" cy="2623820"/>
          </a:xfrm>
          <a:prstGeom prst="rect">
            <a:avLst/>
          </a:prstGeom>
        </p:spPr>
      </p:pic>
    </p:spTree>
    <p:extLst>
      <p:ext uri="{BB962C8B-B14F-4D97-AF65-F5344CB8AC3E}">
        <p14:creationId xmlns:p14="http://schemas.microsoft.com/office/powerpoint/2010/main" val="2626060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5D423-F2BD-CC21-4925-83D275FEF71C}"/>
              </a:ext>
            </a:extLst>
          </p:cNvPr>
          <p:cNvSpPr>
            <a:spLocks noGrp="1"/>
          </p:cNvSpPr>
          <p:nvPr>
            <p:ph type="title"/>
          </p:nvPr>
        </p:nvSpPr>
        <p:spPr>
          <a:xfrm>
            <a:off x="329354" y="306510"/>
            <a:ext cx="10385538" cy="1111981"/>
          </a:xfrm>
        </p:spPr>
        <p:txBody>
          <a:bodyPr/>
          <a:lstStyle/>
          <a:p>
            <a:r>
              <a:rPr lang="en-GB" dirty="0"/>
              <a:t>Colour palette generator</a:t>
            </a:r>
          </a:p>
        </p:txBody>
      </p:sp>
      <p:pic>
        <p:nvPicPr>
          <p:cNvPr id="5" name="Picture 4">
            <a:extLst>
              <a:ext uri="{FF2B5EF4-FFF2-40B4-BE49-F238E27FC236}">
                <a16:creationId xmlns:a16="http://schemas.microsoft.com/office/drawing/2014/main" id="{78A75CCC-A363-A956-ED25-FF45656DF922}"/>
              </a:ext>
            </a:extLst>
          </p:cNvPr>
          <p:cNvPicPr>
            <a:picLocks noChangeAspect="1"/>
          </p:cNvPicPr>
          <p:nvPr/>
        </p:nvPicPr>
        <p:blipFill>
          <a:blip r:embed="rId3"/>
          <a:stretch>
            <a:fillRect/>
          </a:stretch>
        </p:blipFill>
        <p:spPr>
          <a:xfrm>
            <a:off x="2307853" y="2841127"/>
            <a:ext cx="7576291" cy="2019808"/>
          </a:xfrm>
          <a:prstGeom prst="rect">
            <a:avLst/>
          </a:prstGeom>
        </p:spPr>
      </p:pic>
    </p:spTree>
    <p:extLst>
      <p:ext uri="{BB962C8B-B14F-4D97-AF65-F5344CB8AC3E}">
        <p14:creationId xmlns:p14="http://schemas.microsoft.com/office/powerpoint/2010/main" val="3132608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E956F-D3CF-5E48-8632-F96A924EE955}"/>
              </a:ext>
            </a:extLst>
          </p:cNvPr>
          <p:cNvSpPr>
            <a:spLocks noGrp="1"/>
          </p:cNvSpPr>
          <p:nvPr>
            <p:ph type="title"/>
          </p:nvPr>
        </p:nvSpPr>
        <p:spPr/>
        <p:txBody>
          <a:bodyPr/>
          <a:lstStyle/>
          <a:p>
            <a:r>
              <a:rPr lang="en-US" dirty="0"/>
              <a:t>Application Layer – React </a:t>
            </a:r>
          </a:p>
        </p:txBody>
      </p:sp>
      <p:sp>
        <p:nvSpPr>
          <p:cNvPr id="3" name="Content Placeholder 2">
            <a:extLst>
              <a:ext uri="{FF2B5EF4-FFF2-40B4-BE49-F238E27FC236}">
                <a16:creationId xmlns:a16="http://schemas.microsoft.com/office/drawing/2014/main" id="{AC80CF83-1F3D-D444-85D9-011FFF76396D}"/>
              </a:ext>
            </a:extLst>
          </p:cNvPr>
          <p:cNvSpPr>
            <a:spLocks noGrp="1"/>
          </p:cNvSpPr>
          <p:nvPr>
            <p:ph idx="1"/>
          </p:nvPr>
        </p:nvSpPr>
        <p:spPr/>
        <p:txBody>
          <a:bodyPr/>
          <a:lstStyle/>
          <a:p>
            <a:pPr marL="0" indent="0">
              <a:buNone/>
            </a:pPr>
            <a:r>
              <a:rPr lang="en-US" dirty="0"/>
              <a:t>React is fast and efficient, particularly for building large and complex user interfaces</a:t>
            </a:r>
          </a:p>
          <a:p>
            <a:r>
              <a:rPr lang="en-US" dirty="0"/>
              <a:t>Virtual DOM</a:t>
            </a:r>
          </a:p>
        </p:txBody>
      </p:sp>
    </p:spTree>
    <p:extLst>
      <p:ext uri="{BB962C8B-B14F-4D97-AF65-F5344CB8AC3E}">
        <p14:creationId xmlns:p14="http://schemas.microsoft.com/office/powerpoint/2010/main" val="1926635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2" name="Freeform 6">
            <a:extLst>
              <a:ext uri="{FF2B5EF4-FFF2-40B4-BE49-F238E27FC236}">
                <a16:creationId xmlns:a16="http://schemas.microsoft.com/office/drawing/2014/main" id="{1FCF5244-C62C-4E27-B395-14F26DFB1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27E4CA8E-5CC0-4B96-8E67-040FB5673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9">
            <a:extLst>
              <a:ext uri="{FF2B5EF4-FFF2-40B4-BE49-F238E27FC236}">
                <a16:creationId xmlns:a16="http://schemas.microsoft.com/office/drawing/2014/main" id="{E9E16A42-F4F8-425E-9DA6-3237A0CBD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F9EEF09-CD03-A642-8AE2-129E5CC54BB0}"/>
              </a:ext>
            </a:extLst>
          </p:cNvPr>
          <p:cNvSpPr>
            <a:spLocks noGrp="1"/>
          </p:cNvSpPr>
          <p:nvPr>
            <p:ph type="title"/>
          </p:nvPr>
        </p:nvSpPr>
        <p:spPr>
          <a:xfrm>
            <a:off x="810000" y="447188"/>
            <a:ext cx="5039035" cy="1559412"/>
          </a:xfrm>
        </p:spPr>
        <p:txBody>
          <a:bodyPr vert="horz" lIns="91440" tIns="45720" rIns="91440" bIns="45720" rtlCol="0" anchor="b">
            <a:normAutofit/>
          </a:bodyPr>
          <a:lstStyle/>
          <a:p>
            <a:r>
              <a:rPr lang="en-US"/>
              <a:t>Component-based architecture</a:t>
            </a:r>
          </a:p>
        </p:txBody>
      </p:sp>
      <p:sp>
        <p:nvSpPr>
          <p:cNvPr id="5" name="Content Placeholder 4">
            <a:extLst>
              <a:ext uri="{FF2B5EF4-FFF2-40B4-BE49-F238E27FC236}">
                <a16:creationId xmlns:a16="http://schemas.microsoft.com/office/drawing/2014/main" id="{BC7055E1-086D-2245-B3EC-AA4F4EF563F2}"/>
              </a:ext>
            </a:extLst>
          </p:cNvPr>
          <p:cNvSpPr>
            <a:spLocks noGrp="1"/>
          </p:cNvSpPr>
          <p:nvPr>
            <p:ph sz="half" idx="1"/>
          </p:nvPr>
        </p:nvSpPr>
        <p:spPr>
          <a:xfrm>
            <a:off x="818712" y="2413000"/>
            <a:ext cx="5016259" cy="3632200"/>
          </a:xfrm>
        </p:spPr>
        <p:txBody>
          <a:bodyPr vert="horz" lIns="91440" tIns="45720" rIns="91440" bIns="45720" rtlCol="0" anchor="ctr">
            <a:normAutofit/>
          </a:bodyPr>
          <a:lstStyle/>
          <a:p>
            <a:r>
              <a:rPr lang="en-US" dirty="0"/>
              <a:t>Reusable UI components</a:t>
            </a:r>
          </a:p>
          <a:p>
            <a:r>
              <a:rPr lang="en-US" dirty="0"/>
              <a:t>Reusable code</a:t>
            </a:r>
          </a:p>
          <a:p>
            <a:r>
              <a:rPr lang="en-US" dirty="0"/>
              <a:t>Consistency</a:t>
            </a:r>
          </a:p>
        </p:txBody>
      </p:sp>
      <p:sp>
        <p:nvSpPr>
          <p:cNvPr id="32" name="Rounded Rectangle 17">
            <a:extLst>
              <a:ext uri="{FF2B5EF4-FFF2-40B4-BE49-F238E27FC236}">
                <a16:creationId xmlns:a16="http://schemas.microsoft.com/office/drawing/2014/main" id="{15285B77-8322-4381-BE3F-F6FE0271B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8932" y="958640"/>
            <a:ext cx="4419604"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Graphical user interface, application&#10;&#10;Description automatically generated">
            <a:extLst>
              <a:ext uri="{FF2B5EF4-FFF2-40B4-BE49-F238E27FC236}">
                <a16:creationId xmlns:a16="http://schemas.microsoft.com/office/drawing/2014/main" id="{8DC87127-3EBB-7347-9152-829BDB0BF8C9}"/>
              </a:ext>
            </a:extLst>
          </p:cNvPr>
          <p:cNvPicPr>
            <a:picLocks noGrp="1" noChangeAspect="1"/>
          </p:cNvPicPr>
          <p:nvPr>
            <p:ph sz="half" idx="2"/>
          </p:nvPr>
        </p:nvPicPr>
        <p:blipFill>
          <a:blip r:embed="rId3"/>
          <a:stretch>
            <a:fillRect/>
          </a:stretch>
        </p:blipFill>
        <p:spPr>
          <a:xfrm>
            <a:off x="7518487" y="1274970"/>
            <a:ext cx="3640493" cy="2056879"/>
          </a:xfrm>
          <a:prstGeom prst="rect">
            <a:avLst/>
          </a:prstGeom>
        </p:spPr>
      </p:pic>
      <p:pic>
        <p:nvPicPr>
          <p:cNvPr id="10" name="Picture 9" descr="Graphical user interface, application, website&#10;&#10;Description automatically generated">
            <a:extLst>
              <a:ext uri="{FF2B5EF4-FFF2-40B4-BE49-F238E27FC236}">
                <a16:creationId xmlns:a16="http://schemas.microsoft.com/office/drawing/2014/main" id="{B910C2AD-C37C-EB4C-8D95-61E6683E9D43}"/>
              </a:ext>
            </a:extLst>
          </p:cNvPr>
          <p:cNvPicPr>
            <a:picLocks noChangeAspect="1"/>
          </p:cNvPicPr>
          <p:nvPr/>
        </p:nvPicPr>
        <p:blipFill>
          <a:blip r:embed="rId4"/>
          <a:stretch>
            <a:fillRect/>
          </a:stretch>
        </p:blipFill>
        <p:spPr>
          <a:xfrm>
            <a:off x="7494321" y="3496441"/>
            <a:ext cx="3688825" cy="2093408"/>
          </a:xfrm>
          <a:prstGeom prst="rect">
            <a:avLst/>
          </a:prstGeom>
        </p:spPr>
      </p:pic>
    </p:spTree>
    <p:extLst>
      <p:ext uri="{BB962C8B-B14F-4D97-AF65-F5344CB8AC3E}">
        <p14:creationId xmlns:p14="http://schemas.microsoft.com/office/powerpoint/2010/main" val="2540504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Freeform 6">
            <a:extLst>
              <a:ext uri="{FF2B5EF4-FFF2-40B4-BE49-F238E27FC236}">
                <a16:creationId xmlns:a16="http://schemas.microsoft.com/office/drawing/2014/main" id="{1FCF5244-C62C-4E27-B395-14F26DFB1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A1DFCBE5-52C1-48A9-89CF-E7D68CCA1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06AB74CA-E76D-4922-91FE-A4AAF0487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47203"/>
            <a:ext cx="11707367" cy="2572622"/>
          </a:xfrm>
          <a:custGeom>
            <a:avLst/>
            <a:gdLst>
              <a:gd name="connsiteX0" fmla="*/ 0 w 11707367"/>
              <a:gd name="connsiteY0" fmla="*/ 0 h 2572622"/>
              <a:gd name="connsiteX1" fmla="*/ 1888420 w 11707367"/>
              <a:gd name="connsiteY1" fmla="*/ 0 h 2572622"/>
              <a:gd name="connsiteX2" fmla="*/ 2198560 w 11707367"/>
              <a:gd name="connsiteY2" fmla="*/ 310139 h 2572622"/>
              <a:gd name="connsiteX3" fmla="*/ 2425431 w 11707367"/>
              <a:gd name="connsiteY3" fmla="*/ 310139 h 2572622"/>
              <a:gd name="connsiteX4" fmla="*/ 2735570 w 11707367"/>
              <a:gd name="connsiteY4" fmla="*/ 0 h 2572622"/>
              <a:gd name="connsiteX5" fmla="*/ 11707367 w 11707367"/>
              <a:gd name="connsiteY5" fmla="*/ 0 h 2572622"/>
              <a:gd name="connsiteX6" fmla="*/ 11707367 w 11707367"/>
              <a:gd name="connsiteY6" fmla="*/ 2572622 h 2572622"/>
              <a:gd name="connsiteX7" fmla="*/ 0 w 11707367"/>
              <a:gd name="connsiteY7" fmla="*/ 2572622 h 257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367" h="2572622">
                <a:moveTo>
                  <a:pt x="0" y="0"/>
                </a:moveTo>
                <a:lnTo>
                  <a:pt x="1888420" y="0"/>
                </a:lnTo>
                <a:lnTo>
                  <a:pt x="2198560" y="310139"/>
                </a:lnTo>
                <a:cubicBezTo>
                  <a:pt x="2261209" y="372788"/>
                  <a:pt x="2362782" y="372788"/>
                  <a:pt x="2425431" y="310139"/>
                </a:cubicBezTo>
                <a:lnTo>
                  <a:pt x="2735570" y="0"/>
                </a:lnTo>
                <a:lnTo>
                  <a:pt x="11707367" y="0"/>
                </a:lnTo>
                <a:lnTo>
                  <a:pt x="11707367" y="2572622"/>
                </a:lnTo>
                <a:lnTo>
                  <a:pt x="0" y="2572622"/>
                </a:lnTo>
                <a:close/>
              </a:path>
            </a:pathLst>
          </a:cu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502A25A-5FF4-B244-A114-70FA98D61352}"/>
              </a:ext>
            </a:extLst>
          </p:cNvPr>
          <p:cNvSpPr>
            <a:spLocks noGrp="1"/>
          </p:cNvSpPr>
          <p:nvPr>
            <p:ph type="title"/>
          </p:nvPr>
        </p:nvSpPr>
        <p:spPr>
          <a:xfrm>
            <a:off x="1063691" y="4049486"/>
            <a:ext cx="4825480" cy="1883228"/>
          </a:xfrm>
        </p:spPr>
        <p:txBody>
          <a:bodyPr vert="horz" lIns="91440" tIns="45720" rIns="91440" bIns="45720" rtlCol="0" anchor="ctr">
            <a:normAutofit/>
          </a:bodyPr>
          <a:lstStyle/>
          <a:p>
            <a:pPr>
              <a:lnSpc>
                <a:spcPct val="90000"/>
              </a:lnSpc>
            </a:pPr>
            <a:r>
              <a:rPr lang="en-US">
                <a:solidFill>
                  <a:srgbClr val="FFFFFF"/>
                </a:solidFill>
              </a:rPr>
              <a:t>Virtual DOM</a:t>
            </a:r>
            <a:br>
              <a:rPr lang="en-US">
                <a:solidFill>
                  <a:srgbClr val="FFFFFF"/>
                </a:solidFill>
              </a:rPr>
            </a:br>
            <a:r>
              <a:rPr lang="en-US">
                <a:solidFill>
                  <a:srgbClr val="FFFFFF"/>
                </a:solidFill>
              </a:rPr>
              <a:t>(Document Object Model)</a:t>
            </a:r>
          </a:p>
        </p:txBody>
      </p:sp>
      <p:pic>
        <p:nvPicPr>
          <p:cNvPr id="6" name="Content Placeholder 5" descr="Chart, bubble chart&#10;&#10;Description automatically generated">
            <a:extLst>
              <a:ext uri="{FF2B5EF4-FFF2-40B4-BE49-F238E27FC236}">
                <a16:creationId xmlns:a16="http://schemas.microsoft.com/office/drawing/2014/main" id="{A913B3E4-72B6-F845-A62A-DCA4F6B0CAEA}"/>
              </a:ext>
            </a:extLst>
          </p:cNvPr>
          <p:cNvPicPr>
            <a:picLocks noGrp="1" noChangeAspect="1"/>
          </p:cNvPicPr>
          <p:nvPr>
            <p:ph sz="half" idx="2"/>
          </p:nvPr>
        </p:nvPicPr>
        <p:blipFill>
          <a:blip r:embed="rId3"/>
          <a:stretch>
            <a:fillRect/>
          </a:stretch>
        </p:blipFill>
        <p:spPr>
          <a:xfrm>
            <a:off x="1491980" y="484633"/>
            <a:ext cx="4340319" cy="2875460"/>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C0A29DEB-E596-874D-9FA1-6FB6DC125668}"/>
              </a:ext>
            </a:extLst>
          </p:cNvPr>
          <p:cNvPicPr>
            <a:picLocks noChangeAspect="1"/>
          </p:cNvPicPr>
          <p:nvPr/>
        </p:nvPicPr>
        <p:blipFill>
          <a:blip r:embed="rId4"/>
          <a:stretch>
            <a:fillRect/>
          </a:stretch>
        </p:blipFill>
        <p:spPr>
          <a:xfrm>
            <a:off x="6982844" y="484633"/>
            <a:ext cx="4324000" cy="2875460"/>
          </a:xfrm>
          <a:prstGeom prst="rect">
            <a:avLst/>
          </a:prstGeom>
        </p:spPr>
      </p:pic>
      <p:sp>
        <p:nvSpPr>
          <p:cNvPr id="3" name="Content Placeholder 2">
            <a:extLst>
              <a:ext uri="{FF2B5EF4-FFF2-40B4-BE49-F238E27FC236}">
                <a16:creationId xmlns:a16="http://schemas.microsoft.com/office/drawing/2014/main" id="{25FB48EF-D817-3543-AC4E-5AD152C2DFCF}"/>
              </a:ext>
            </a:extLst>
          </p:cNvPr>
          <p:cNvSpPr>
            <a:spLocks noGrp="1"/>
          </p:cNvSpPr>
          <p:nvPr>
            <p:ph sz="half" idx="1"/>
          </p:nvPr>
        </p:nvSpPr>
        <p:spPr>
          <a:xfrm>
            <a:off x="6338316" y="4049485"/>
            <a:ext cx="4846151" cy="1883229"/>
          </a:xfrm>
        </p:spPr>
        <p:txBody>
          <a:bodyPr vert="horz" lIns="91440" tIns="45720" rIns="91440" bIns="45720" rtlCol="0" anchor="ctr">
            <a:normAutofit/>
          </a:bodyPr>
          <a:lstStyle/>
          <a:p>
            <a:r>
              <a:rPr lang="en-US">
                <a:solidFill>
                  <a:srgbClr val="FFFFFF"/>
                </a:solidFill>
              </a:rPr>
              <a:t>Lightweight representation of the actual DOM</a:t>
            </a:r>
          </a:p>
          <a:p>
            <a:r>
              <a:rPr lang="en-US">
                <a:solidFill>
                  <a:srgbClr val="FFFFFF"/>
                </a:solidFill>
              </a:rPr>
              <a:t>Only parts of the actual DOM being updated</a:t>
            </a:r>
          </a:p>
          <a:p>
            <a:r>
              <a:rPr lang="en-US">
                <a:solidFill>
                  <a:srgbClr val="FFFFFF"/>
                </a:solidFill>
              </a:rPr>
              <a:t>Improved performance and efficiency</a:t>
            </a:r>
          </a:p>
        </p:txBody>
      </p:sp>
    </p:spTree>
    <p:extLst>
      <p:ext uri="{BB962C8B-B14F-4D97-AF65-F5344CB8AC3E}">
        <p14:creationId xmlns:p14="http://schemas.microsoft.com/office/powerpoint/2010/main" val="3607774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2" name="Rectangle 11">
            <a:extLst>
              <a:ext uri="{FF2B5EF4-FFF2-40B4-BE49-F238E27FC236}">
                <a16:creationId xmlns:a16="http://schemas.microsoft.com/office/drawing/2014/main" id="{597EA66B-2AAB-42B0-9F9D-38920D8D82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7B1726D-0F41-DB47-8102-8E6720E732A0}"/>
              </a:ext>
            </a:extLst>
          </p:cNvPr>
          <p:cNvSpPr>
            <a:spLocks noGrp="1"/>
          </p:cNvSpPr>
          <p:nvPr>
            <p:ph type="title"/>
          </p:nvPr>
        </p:nvSpPr>
        <p:spPr>
          <a:xfrm>
            <a:off x="965199" y="885433"/>
            <a:ext cx="10261602" cy="3022257"/>
          </a:xfrm>
          <a:effectLst/>
        </p:spPr>
        <p:txBody>
          <a:bodyPr vert="horz" lIns="91440" tIns="45720" rIns="91440" bIns="45720" rtlCol="0" anchor="b">
            <a:normAutofit/>
          </a:bodyPr>
          <a:lstStyle/>
          <a:p>
            <a:pPr algn="ctr"/>
            <a:r>
              <a:rPr lang="en-US" dirty="0">
                <a:solidFill>
                  <a:schemeClr val="tx1"/>
                </a:solidFill>
              </a:rPr>
              <a:t>Does the virtual DOM update every single time when a component’s state or a prop changes? </a:t>
            </a:r>
          </a:p>
        </p:txBody>
      </p:sp>
      <p:sp>
        <p:nvSpPr>
          <p:cNvPr id="14" name="Freeform: Shape 13">
            <a:extLst>
              <a:ext uri="{FF2B5EF4-FFF2-40B4-BE49-F238E27FC236}">
                <a16:creationId xmlns:a16="http://schemas.microsoft.com/office/drawing/2014/main" id="{D360EBE3-31BB-422F-AA87-FA3873DAE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0" y="5388384"/>
            <a:ext cx="12192000" cy="1469616"/>
          </a:xfrm>
          <a:custGeom>
            <a:avLst/>
            <a:gdLst>
              <a:gd name="connsiteX0" fmla="*/ 6113881 w 12192000"/>
              <a:gd name="connsiteY0" fmla="*/ 1469616 h 1469616"/>
              <a:gd name="connsiteX1" fmla="*/ 6101181 w 12192000"/>
              <a:gd name="connsiteY1" fmla="*/ 1469616 h 1469616"/>
              <a:gd name="connsiteX2" fmla="*/ 6090598 w 12192000"/>
              <a:gd name="connsiteY2" fmla="*/ 1469616 h 1469616"/>
              <a:gd name="connsiteX3" fmla="*/ 6077897 w 12192000"/>
              <a:gd name="connsiteY3" fmla="*/ 1464854 h 1469616"/>
              <a:gd name="connsiteX4" fmla="*/ 6065198 w 12192000"/>
              <a:gd name="connsiteY4" fmla="*/ 1460091 h 1469616"/>
              <a:gd name="connsiteX5" fmla="*/ 6056731 w 12192000"/>
              <a:gd name="connsiteY5" fmla="*/ 1456916 h 1469616"/>
              <a:gd name="connsiteX6" fmla="*/ 5678033 w 12192000"/>
              <a:gd name="connsiteY6" fmla="*/ 1172892 h 1469616"/>
              <a:gd name="connsiteX7" fmla="*/ 0 w 12192000"/>
              <a:gd name="connsiteY7" fmla="*/ 1172892 h 1469616"/>
              <a:gd name="connsiteX8" fmla="*/ 0 w 12192000"/>
              <a:gd name="connsiteY8" fmla="*/ 1162370 h 1469616"/>
              <a:gd name="connsiteX9" fmla="*/ 0 w 12192000"/>
              <a:gd name="connsiteY9" fmla="*/ 403347 h 1469616"/>
              <a:gd name="connsiteX10" fmla="*/ 0 w 12192000"/>
              <a:gd name="connsiteY10" fmla="*/ 0 h 1469616"/>
              <a:gd name="connsiteX11" fmla="*/ 12192000 w 12192000"/>
              <a:gd name="connsiteY11" fmla="*/ 0 h 1469616"/>
              <a:gd name="connsiteX12" fmla="*/ 12192000 w 12192000"/>
              <a:gd name="connsiteY12" fmla="*/ 403347 h 1469616"/>
              <a:gd name="connsiteX13" fmla="*/ 12192000 w 12192000"/>
              <a:gd name="connsiteY13" fmla="*/ 1162370 h 1469616"/>
              <a:gd name="connsiteX14" fmla="*/ 12192000 w 12192000"/>
              <a:gd name="connsiteY14" fmla="*/ 1172892 h 1469616"/>
              <a:gd name="connsiteX15" fmla="*/ 6524330 w 12192000"/>
              <a:gd name="connsiteY15" fmla="*/ 1172892 h 1469616"/>
              <a:gd name="connsiteX16" fmla="*/ 6145631 w 12192000"/>
              <a:gd name="connsiteY16" fmla="*/ 1456916 h 1469616"/>
              <a:gd name="connsiteX17" fmla="*/ 6137163 w 12192000"/>
              <a:gd name="connsiteY17" fmla="*/ 1460091 h 1469616"/>
              <a:gd name="connsiteX18" fmla="*/ 6124463 w 12192000"/>
              <a:gd name="connsiteY18" fmla="*/ 1464854 h 146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1469616">
                <a:moveTo>
                  <a:pt x="6113881" y="1469616"/>
                </a:moveTo>
                <a:lnTo>
                  <a:pt x="6101181" y="1469616"/>
                </a:lnTo>
                <a:lnTo>
                  <a:pt x="6090598" y="1469616"/>
                </a:lnTo>
                <a:lnTo>
                  <a:pt x="6077897" y="1464854"/>
                </a:lnTo>
                <a:lnTo>
                  <a:pt x="6065198" y="1460091"/>
                </a:lnTo>
                <a:lnTo>
                  <a:pt x="6056731" y="1456916"/>
                </a:lnTo>
                <a:lnTo>
                  <a:pt x="5678033" y="1172892"/>
                </a:lnTo>
                <a:lnTo>
                  <a:pt x="0" y="1172892"/>
                </a:lnTo>
                <a:lnTo>
                  <a:pt x="0" y="1162370"/>
                </a:lnTo>
                <a:lnTo>
                  <a:pt x="0" y="403347"/>
                </a:lnTo>
                <a:lnTo>
                  <a:pt x="0" y="0"/>
                </a:lnTo>
                <a:lnTo>
                  <a:pt x="12192000" y="0"/>
                </a:lnTo>
                <a:lnTo>
                  <a:pt x="12192000" y="403347"/>
                </a:lnTo>
                <a:lnTo>
                  <a:pt x="12192000" y="1162370"/>
                </a:lnTo>
                <a:lnTo>
                  <a:pt x="12192000" y="1172892"/>
                </a:lnTo>
                <a:lnTo>
                  <a:pt x="6524330" y="1172892"/>
                </a:lnTo>
                <a:lnTo>
                  <a:pt x="6145631" y="1456916"/>
                </a:lnTo>
                <a:lnTo>
                  <a:pt x="6137163" y="1460091"/>
                </a:lnTo>
                <a:lnTo>
                  <a:pt x="6124463" y="1464854"/>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1551821"/>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CD0744D-6A69-704F-84B9-D22614DACC9E}"/>
              </a:ext>
            </a:extLst>
          </p:cNvPr>
          <p:cNvSpPr>
            <a:spLocks noGrp="1"/>
          </p:cNvSpPr>
          <p:nvPr>
            <p:ph type="title"/>
          </p:nvPr>
        </p:nvSpPr>
        <p:spPr>
          <a:xfrm>
            <a:off x="451515" y="1734857"/>
            <a:ext cx="3765483" cy="3388287"/>
          </a:xfrm>
        </p:spPr>
        <p:txBody>
          <a:bodyPr anchor="ctr">
            <a:normAutofit/>
          </a:bodyPr>
          <a:lstStyle/>
          <a:p>
            <a:r>
              <a:rPr lang="en-US"/>
              <a:t>NO!</a:t>
            </a:r>
            <a:endParaRPr lang="en-US" dirty="0"/>
          </a:p>
        </p:txBody>
      </p:sp>
      <p:sp>
        <p:nvSpPr>
          <p:cNvPr id="19" name="Content Placeholder 2">
            <a:extLst>
              <a:ext uri="{FF2B5EF4-FFF2-40B4-BE49-F238E27FC236}">
                <a16:creationId xmlns:a16="http://schemas.microsoft.com/office/drawing/2014/main" id="{5F07671C-DCB0-C447-AE84-D09128F0896E}"/>
              </a:ext>
            </a:extLst>
          </p:cNvPr>
          <p:cNvSpPr>
            <a:spLocks noGrp="1"/>
          </p:cNvSpPr>
          <p:nvPr>
            <p:ph idx="1"/>
          </p:nvPr>
        </p:nvSpPr>
        <p:spPr>
          <a:xfrm>
            <a:off x="6008068" y="978993"/>
            <a:ext cx="5365218" cy="4900014"/>
          </a:xfrm>
          <a:effectLst/>
        </p:spPr>
        <p:txBody>
          <a:bodyPr>
            <a:normAutofit/>
          </a:bodyPr>
          <a:lstStyle/>
          <a:p>
            <a:r>
              <a:rPr lang="en-US" dirty="0"/>
              <a:t>React processes state updates asynchronously -&gt; trigger a separate render cycle -&gt; multiple updates to the virtual DOM</a:t>
            </a:r>
            <a:br>
              <a:rPr lang="en-US" dirty="0"/>
            </a:br>
            <a:endParaRPr lang="en-US" dirty="0"/>
          </a:p>
          <a:p>
            <a:r>
              <a:rPr lang="en-US" dirty="0"/>
              <a:t>To improve performance, React batches state updates together that occur within a single event loop cycle, and performs a single update to the virtual DOM at the end of the cycle – batching</a:t>
            </a:r>
            <a:br>
              <a:rPr lang="en-US" dirty="0"/>
            </a:br>
            <a:endParaRPr lang="en-US" dirty="0"/>
          </a:p>
          <a:p>
            <a:r>
              <a:rPr lang="en-US" dirty="0"/>
              <a:t>Batching allows React to </a:t>
            </a:r>
            <a:r>
              <a:rPr lang="en-US" dirty="0" err="1"/>
              <a:t>optimise</a:t>
            </a:r>
            <a:r>
              <a:rPr lang="en-US" dirty="0"/>
              <a:t> the rendering process</a:t>
            </a:r>
          </a:p>
          <a:p>
            <a:endParaRPr lang="en-US" dirty="0"/>
          </a:p>
          <a:p>
            <a:endParaRPr lang="en-US" dirty="0"/>
          </a:p>
        </p:txBody>
      </p:sp>
    </p:spTree>
    <p:extLst>
      <p:ext uri="{BB962C8B-B14F-4D97-AF65-F5344CB8AC3E}">
        <p14:creationId xmlns:p14="http://schemas.microsoft.com/office/powerpoint/2010/main" val="1454436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3" name="Picture 4" descr="Sphere of mesh and nodes">
            <a:extLst>
              <a:ext uri="{FF2B5EF4-FFF2-40B4-BE49-F238E27FC236}">
                <a16:creationId xmlns:a16="http://schemas.microsoft.com/office/drawing/2014/main" id="{9D786EFF-4E8D-042B-A81D-49DA7A8C098F}"/>
              </a:ext>
            </a:extLst>
          </p:cNvPr>
          <p:cNvPicPr>
            <a:picLocks noChangeAspect="1"/>
          </p:cNvPicPr>
          <p:nvPr/>
        </p:nvPicPr>
        <p:blipFill rotWithShape="1">
          <a:blip r:embed="rId3">
            <a:duotone>
              <a:schemeClr val="accent1">
                <a:shade val="45000"/>
                <a:satMod val="135000"/>
              </a:schemeClr>
              <a:prstClr val="white"/>
            </a:duotone>
          </a:blip>
          <a:srcRect l="31325" r="2025"/>
          <a:stretch/>
        </p:blipFill>
        <p:spPr>
          <a:xfrm>
            <a:off x="6108700" y="-1"/>
            <a:ext cx="6094450" cy="6858001"/>
          </a:xfrm>
          <a:prstGeom prst="rect">
            <a:avLst/>
          </a:prstGeom>
        </p:spPr>
      </p:pic>
      <p:sp>
        <p:nvSpPr>
          <p:cNvPr id="44" name="Freeform 16">
            <a:extLst>
              <a:ext uri="{FF2B5EF4-FFF2-40B4-BE49-F238E27FC236}">
                <a16:creationId xmlns:a16="http://schemas.microsoft.com/office/drawing/2014/main" id="{3994EE40-F54F-48E5-826B-B45158209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645D0E-4D92-2F44-80E7-4AEE421783D1}"/>
              </a:ext>
            </a:extLst>
          </p:cNvPr>
          <p:cNvSpPr>
            <a:spLocks noGrp="1"/>
          </p:cNvSpPr>
          <p:nvPr>
            <p:ph type="title"/>
          </p:nvPr>
        </p:nvSpPr>
        <p:spPr>
          <a:xfrm>
            <a:off x="810000" y="447188"/>
            <a:ext cx="5070100" cy="1559412"/>
          </a:xfrm>
        </p:spPr>
        <p:txBody>
          <a:bodyPr>
            <a:normAutofit/>
          </a:bodyPr>
          <a:lstStyle/>
          <a:p>
            <a:r>
              <a:rPr lang="en-US" dirty="0"/>
              <a:t>Application layer – Django</a:t>
            </a:r>
          </a:p>
        </p:txBody>
      </p:sp>
      <p:sp>
        <p:nvSpPr>
          <p:cNvPr id="37" name="Content Placeholder 2">
            <a:extLst>
              <a:ext uri="{FF2B5EF4-FFF2-40B4-BE49-F238E27FC236}">
                <a16:creationId xmlns:a16="http://schemas.microsoft.com/office/drawing/2014/main" id="{D35A8A99-E785-B742-9319-C924927693F0}"/>
              </a:ext>
            </a:extLst>
          </p:cNvPr>
          <p:cNvSpPr>
            <a:spLocks noGrp="1"/>
          </p:cNvSpPr>
          <p:nvPr>
            <p:ph idx="1"/>
          </p:nvPr>
        </p:nvSpPr>
        <p:spPr>
          <a:xfrm>
            <a:off x="818712" y="2413000"/>
            <a:ext cx="5055923" cy="3632200"/>
          </a:xfrm>
        </p:spPr>
        <p:txBody>
          <a:bodyPr>
            <a:normAutofit fontScale="92500" lnSpcReduction="10000"/>
          </a:bodyPr>
          <a:lstStyle/>
          <a:p>
            <a:pPr marL="0" indent="0">
              <a:lnSpc>
                <a:spcPct val="90000"/>
              </a:lnSpc>
              <a:buNone/>
            </a:pPr>
            <a:r>
              <a:rPr lang="en-US" sz="1700" dirty="0"/>
              <a:t>A MVC framework</a:t>
            </a:r>
            <a:br>
              <a:rPr lang="en-US" sz="1700" dirty="0"/>
            </a:br>
            <a:endParaRPr lang="en-US" sz="1700" dirty="0"/>
          </a:p>
          <a:p>
            <a:pPr>
              <a:lnSpc>
                <a:spcPct val="90000"/>
              </a:lnSpc>
            </a:pPr>
            <a:r>
              <a:rPr lang="en-US" sz="1700" dirty="0"/>
              <a:t>High Productivity</a:t>
            </a:r>
            <a:br>
              <a:rPr lang="en-US" sz="1700" dirty="0"/>
            </a:br>
            <a:r>
              <a:rPr lang="en-US" sz="1700" dirty="0"/>
              <a:t>-  built-in components such as ORM (Object-Relational Mapping) tool and the template engine</a:t>
            </a:r>
          </a:p>
          <a:p>
            <a:pPr>
              <a:lnSpc>
                <a:spcPct val="90000"/>
              </a:lnSpc>
            </a:pPr>
            <a:r>
              <a:rPr lang="en-US" sz="1700" dirty="0"/>
              <a:t>A wide range of built-in features</a:t>
            </a:r>
            <a:br>
              <a:rPr lang="en-US" sz="1700" dirty="0"/>
            </a:br>
            <a:r>
              <a:rPr lang="en-US" sz="1700" dirty="0"/>
              <a:t>- built-in features including authentication, database management, and URL routing</a:t>
            </a:r>
          </a:p>
          <a:p>
            <a:pPr>
              <a:lnSpc>
                <a:spcPct val="90000"/>
              </a:lnSpc>
            </a:pPr>
            <a:r>
              <a:rPr lang="en-US" sz="1700" dirty="0"/>
              <a:t>Scalability</a:t>
            </a:r>
            <a:br>
              <a:rPr lang="en-US" sz="1700" dirty="0"/>
            </a:br>
            <a:r>
              <a:rPr lang="en-US" sz="1700" dirty="0"/>
              <a:t>- features such as caching and database </a:t>
            </a:r>
            <a:r>
              <a:rPr lang="en-US" sz="1700" dirty="0" err="1"/>
              <a:t>sharding</a:t>
            </a:r>
            <a:endParaRPr lang="en-US" sz="1700" dirty="0"/>
          </a:p>
          <a:p>
            <a:pPr>
              <a:lnSpc>
                <a:spcPct val="90000"/>
              </a:lnSpc>
            </a:pPr>
            <a:r>
              <a:rPr lang="en-US" sz="1700" dirty="0"/>
              <a:t>Security</a:t>
            </a:r>
            <a:br>
              <a:rPr lang="en-US" sz="1700" dirty="0"/>
            </a:br>
            <a:r>
              <a:rPr lang="en-US" sz="1700" dirty="0"/>
              <a:t>- protection against SQL injection and cross-site scripting (XSS)</a:t>
            </a:r>
          </a:p>
        </p:txBody>
      </p:sp>
    </p:spTree>
    <p:extLst>
      <p:ext uri="{BB962C8B-B14F-4D97-AF65-F5344CB8AC3E}">
        <p14:creationId xmlns:p14="http://schemas.microsoft.com/office/powerpoint/2010/main" val="3876730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E63D7-2F05-E342-A3E9-6FFFDEA66AD4}"/>
              </a:ext>
            </a:extLst>
          </p:cNvPr>
          <p:cNvSpPr>
            <a:spLocks noGrp="1"/>
          </p:cNvSpPr>
          <p:nvPr>
            <p:ph type="title"/>
          </p:nvPr>
        </p:nvSpPr>
        <p:spPr>
          <a:xfrm>
            <a:off x="810000" y="447188"/>
            <a:ext cx="10571998" cy="970450"/>
          </a:xfrm>
        </p:spPr>
        <p:txBody>
          <a:bodyPr>
            <a:normAutofit/>
          </a:bodyPr>
          <a:lstStyle/>
          <a:p>
            <a:r>
              <a:rPr lang="en-US" dirty="0"/>
              <a:t>Data Layer – SQLite</a:t>
            </a:r>
          </a:p>
        </p:txBody>
      </p:sp>
      <p:graphicFrame>
        <p:nvGraphicFramePr>
          <p:cNvPr id="5" name="Content Placeholder 2">
            <a:extLst>
              <a:ext uri="{FF2B5EF4-FFF2-40B4-BE49-F238E27FC236}">
                <a16:creationId xmlns:a16="http://schemas.microsoft.com/office/drawing/2014/main" id="{9B9BBAB2-3D82-14ED-9B90-31C5B4A8545A}"/>
              </a:ext>
            </a:extLst>
          </p:cNvPr>
          <p:cNvGraphicFramePr>
            <a:graphicFrameLocks noGrp="1"/>
          </p:cNvGraphicFramePr>
          <p:nvPr>
            <p:ph idx="1"/>
          </p:nvPr>
        </p:nvGraphicFramePr>
        <p:xfrm>
          <a:off x="819150" y="2548647"/>
          <a:ext cx="10553700" cy="3310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71963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996</TotalTime>
  <Words>1013</Words>
  <Application>Microsoft Macintosh PowerPoint</Application>
  <PresentationFormat>Widescreen</PresentationFormat>
  <Paragraphs>113</Paragraphs>
  <Slides>26</Slides>
  <Notes>19</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Söhne</vt:lpstr>
      <vt:lpstr>Calibri</vt:lpstr>
      <vt:lpstr>Century Gothic</vt:lpstr>
      <vt:lpstr>Wingdings 2</vt:lpstr>
      <vt:lpstr>Quotable</vt:lpstr>
      <vt:lpstr>CO2201 Software Engineering Project</vt:lpstr>
      <vt:lpstr>Project Software Architecture</vt:lpstr>
      <vt:lpstr>Application Layer – React </vt:lpstr>
      <vt:lpstr>Component-based architecture</vt:lpstr>
      <vt:lpstr>Virtual DOM (Document Object Model)</vt:lpstr>
      <vt:lpstr>Does the virtual DOM update every single time when a component’s state or a prop changes? </vt:lpstr>
      <vt:lpstr>NO!</vt:lpstr>
      <vt:lpstr>Application layer – Django</vt:lpstr>
      <vt:lpstr>Data Layer – SQLite</vt:lpstr>
      <vt:lpstr>Web Server Layer – Rest API </vt:lpstr>
      <vt:lpstr>Other technologies for building API?</vt:lpstr>
      <vt:lpstr>Differences between REST, GraphQL, and gRPC</vt:lpstr>
      <vt:lpstr>HTTP VS HTTP/2</vt:lpstr>
      <vt:lpstr>Realistic plans to take RefugEAP website onward.</vt:lpstr>
      <vt:lpstr>Community Building </vt:lpstr>
      <vt:lpstr>Accessibility and inclusivity</vt:lpstr>
      <vt:lpstr>User feedback and Iterative Improvements</vt:lpstr>
      <vt:lpstr>Technical maintenance and security implementation.</vt:lpstr>
      <vt:lpstr>A software design decision</vt:lpstr>
      <vt:lpstr>A snippet of the site before any design decisions were made </vt:lpstr>
      <vt:lpstr>PowerPoint Presentation</vt:lpstr>
      <vt:lpstr>Inspiration from two sites;  Apple and the official EAP website. </vt:lpstr>
      <vt:lpstr>The final sketch. </vt:lpstr>
      <vt:lpstr>Our final homepage link design.</vt:lpstr>
      <vt:lpstr>Colour scheme</vt:lpstr>
      <vt:lpstr>Colour palette generator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02</dc:title>
  <dc:creator>Khalayla, Yarah</dc:creator>
  <cp:lastModifiedBy>Sze, Aaron</cp:lastModifiedBy>
  <cp:revision>8</cp:revision>
  <dcterms:created xsi:type="dcterms:W3CDTF">2023-05-01T19:26:27Z</dcterms:created>
  <dcterms:modified xsi:type="dcterms:W3CDTF">2023-05-03T21:36:32Z</dcterms:modified>
</cp:coreProperties>
</file>